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9"/>
  </p:notesMasterIdLst>
  <p:sldIdLst>
    <p:sldId id="259" r:id="rId2"/>
    <p:sldId id="292" r:id="rId3"/>
    <p:sldId id="411" r:id="rId4"/>
    <p:sldId id="295" r:id="rId5"/>
    <p:sldId id="413" r:id="rId6"/>
    <p:sldId id="414" r:id="rId7"/>
    <p:sldId id="417" r:id="rId8"/>
    <p:sldId id="432" r:id="rId9"/>
    <p:sldId id="418" r:id="rId10"/>
    <p:sldId id="419" r:id="rId11"/>
    <p:sldId id="422" r:id="rId12"/>
    <p:sldId id="423" r:id="rId13"/>
    <p:sldId id="424" r:id="rId14"/>
    <p:sldId id="425" r:id="rId15"/>
    <p:sldId id="433" r:id="rId16"/>
    <p:sldId id="434" r:id="rId17"/>
    <p:sldId id="435" r:id="rId18"/>
    <p:sldId id="438" r:id="rId19"/>
    <p:sldId id="437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57" r:id="rId30"/>
    <p:sldId id="448" r:id="rId31"/>
    <p:sldId id="449" r:id="rId32"/>
    <p:sldId id="450" r:id="rId33"/>
    <p:sldId id="451" r:id="rId34"/>
    <p:sldId id="452" r:id="rId35"/>
    <p:sldId id="454" r:id="rId36"/>
    <p:sldId id="455" r:id="rId37"/>
    <p:sldId id="45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292"/>
            <p14:sldId id="411"/>
            <p14:sldId id="295"/>
            <p14:sldId id="413"/>
            <p14:sldId id="414"/>
            <p14:sldId id="417"/>
            <p14:sldId id="432"/>
            <p14:sldId id="418"/>
            <p14:sldId id="419"/>
            <p14:sldId id="422"/>
            <p14:sldId id="423"/>
            <p14:sldId id="424"/>
            <p14:sldId id="425"/>
            <p14:sldId id="433"/>
            <p14:sldId id="434"/>
            <p14:sldId id="435"/>
            <p14:sldId id="438"/>
            <p14:sldId id="437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57"/>
            <p14:sldId id="448"/>
            <p14:sldId id="449"/>
            <p14:sldId id="450"/>
            <p14:sldId id="451"/>
            <p14:sldId id="452"/>
            <p14:sldId id="454"/>
            <p14:sldId id="455"/>
            <p14:sldId id="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6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37E97-E49D-4E5C-AEDA-77DD92A8EE2E}" v="11" dt="2021-11-07T19:16:54.027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 autoAdjust="0"/>
    <p:restoredTop sz="91620" autoAdjust="0"/>
  </p:normalViewPr>
  <p:slideViewPr>
    <p:cSldViewPr>
      <p:cViewPr varScale="1">
        <p:scale>
          <a:sx n="78" d="100"/>
          <a:sy n="78" d="100"/>
        </p:scale>
        <p:origin x="792" y="77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buSzPct val="100000"/>
              <a:buFont typeface="Wingdings" charset="2"/>
              <a:buNone/>
              <a:defRPr/>
            </a:pPr>
            <a:endParaRPr lang="pt-PT" sz="1200" dirty="0">
              <a:latin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46707-6BBD-41A9-B4DF-0C76A73A2D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68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buSzPct val="100000"/>
              <a:buFont typeface="Wingdings" charset="2"/>
              <a:buNone/>
              <a:defRPr/>
            </a:pPr>
            <a:endParaRPr lang="pt-PT" sz="1200" dirty="0">
              <a:latin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buSzPct val="100000"/>
              <a:buFont typeface="Wingdings" charset="2"/>
              <a:buNone/>
              <a:defRPr/>
            </a:pPr>
            <a:endParaRPr lang="pt-PT" sz="1200" dirty="0">
              <a:latin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buSzPct val="100000"/>
              <a:buFont typeface="Wingdings" charset="2"/>
              <a:buNone/>
              <a:defRPr/>
            </a:pPr>
            <a:endParaRPr lang="pt-PT" sz="1200" dirty="0">
              <a:latin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46707-6BBD-41A9-B4DF-0C76A73A2D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30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450"/>
              </a:spcBef>
              <a:buSzPct val="100000"/>
              <a:buFont typeface="Wingdings" charset="2"/>
              <a:buNone/>
              <a:defRPr/>
            </a:pPr>
            <a:endParaRPr lang="pt-PT" sz="1200" dirty="0">
              <a:latin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479" y="1524000"/>
            <a:ext cx="5219521" cy="3581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</a:t>
            </a:r>
            <a:r>
              <a:rPr lang="pt-PT" dirty="0" err="1"/>
              <a:t>Master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355603"/>
            <a:ext cx="7168444" cy="914400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PT" sz="3600" noProof="0">
                <a:solidFill>
                  <a:schemeClr val="bg1"/>
                </a:solidFill>
              </a:rPr>
              <a:t>Linguagem</a:t>
            </a:r>
            <a:r>
              <a:rPr lang="pt-PT" sz="3600" baseline="0" noProof="0">
                <a:solidFill>
                  <a:schemeClr val="bg1"/>
                </a:solidFill>
              </a:rPr>
              <a:t> SQL - </a:t>
            </a:r>
            <a:r>
              <a:rPr lang="pt-PT" sz="3600" noProof="0">
                <a:solidFill>
                  <a:schemeClr val="bg1"/>
                </a:solidFill>
              </a:rPr>
              <a:t>Select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3"/>
          <a:srcRect b="17949"/>
          <a:stretch/>
        </p:blipFill>
        <p:spPr>
          <a:xfrm>
            <a:off x="7196668" y="355603"/>
            <a:ext cx="1947332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tif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-68141" y="409861"/>
            <a:ext cx="7772400" cy="7619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BASE DE DADOS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685800"/>
            <a:ext cx="56284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4800" b="1" dirty="0"/>
              <a:t>BASE DE DADOS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29718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SQL</a:t>
            </a:r>
            <a:r>
              <a:rPr lang="en-GB" sz="3200" dirty="0"/>
              <a:t> - SELECT</a:t>
            </a:r>
          </a:p>
          <a:p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128736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Teórico-Práticas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229600" cy="2514600"/>
          </a:xfrm>
        </p:spPr>
        <p:txBody>
          <a:bodyPr>
            <a:normAutofit/>
          </a:bodyPr>
          <a:lstStyle/>
          <a:p>
            <a:pPr>
              <a:buSzPct val="100000"/>
              <a:buFont typeface="Wingdings" pitchFamily="2" charset="2"/>
              <a:buChar char="Ø"/>
            </a:pPr>
            <a:r>
              <a:rPr lang="en-US" sz="1600" dirty="0" err="1">
                <a:latin typeface="Calibri"/>
                <a:cs typeface="Calibri"/>
              </a:rPr>
              <a:t>Permite</a:t>
            </a:r>
            <a:r>
              <a:rPr lang="en-US" sz="1600" dirty="0">
                <a:latin typeface="Calibri"/>
                <a:cs typeface="Calibri"/>
              </a:rPr>
              <a:t>  </a:t>
            </a:r>
            <a:r>
              <a:rPr lang="en-US" sz="1600" dirty="0" err="1">
                <a:latin typeface="Calibri"/>
                <a:cs typeface="Calibri"/>
              </a:rPr>
              <a:t>usar</a:t>
            </a:r>
            <a:r>
              <a:rPr lang="en-US" sz="1600" dirty="0">
                <a:latin typeface="Calibri"/>
                <a:cs typeface="Calibri"/>
              </a:rPr>
              <a:t> o </a:t>
            </a:r>
            <a:r>
              <a:rPr lang="en-US" sz="1600" dirty="0" err="1">
                <a:latin typeface="Calibri"/>
                <a:cs typeface="Calibri"/>
              </a:rPr>
              <a:t>operador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LIKE </a:t>
            </a:r>
            <a:r>
              <a:rPr lang="en-US" sz="1600" dirty="0" err="1">
                <a:latin typeface="Calibri"/>
                <a:cs typeface="Calibri"/>
              </a:rPr>
              <a:t>em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operações</a:t>
            </a:r>
            <a:r>
              <a:rPr lang="en-US" sz="1600" dirty="0">
                <a:latin typeface="Calibri"/>
                <a:cs typeface="Calibri"/>
              </a:rPr>
              <a:t> com strings.</a:t>
            </a:r>
          </a:p>
          <a:p>
            <a:pPr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Calibri"/>
                <a:cs typeface="Calibri"/>
              </a:rPr>
              <a:t>O </a:t>
            </a:r>
            <a:r>
              <a:rPr lang="en-US" sz="1600" dirty="0" err="1">
                <a:latin typeface="Calibri"/>
                <a:cs typeface="Calibri"/>
              </a:rPr>
              <a:t>operador</a:t>
            </a:r>
            <a:r>
              <a:rPr lang="en-US" sz="1600" dirty="0">
                <a:latin typeface="Calibri"/>
                <a:cs typeface="Calibri"/>
              </a:rPr>
              <a:t> LIKE </a:t>
            </a:r>
            <a:r>
              <a:rPr lang="en-US" sz="1600" dirty="0" err="1">
                <a:latin typeface="Calibri"/>
                <a:cs typeface="Calibri"/>
              </a:rPr>
              <a:t>é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usado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para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pesquisas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não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exatas</a:t>
            </a:r>
            <a:r>
              <a:rPr lang="en-US" sz="1600" dirty="0">
                <a:latin typeface="Calibri"/>
                <a:cs typeface="Calibri"/>
              </a:rPr>
              <a:t>.</a:t>
            </a:r>
          </a:p>
          <a:p>
            <a:pPr>
              <a:buSzPct val="100000"/>
              <a:buFont typeface="Wingdings" pitchFamily="2" charset="2"/>
              <a:buChar char="Ø"/>
            </a:pPr>
            <a:r>
              <a:rPr lang="en-US" sz="1600" dirty="0" err="1">
                <a:latin typeface="Calibri"/>
                <a:cs typeface="Calibri"/>
              </a:rPr>
              <a:t>Faz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uso</a:t>
            </a:r>
            <a:r>
              <a:rPr lang="en-US" sz="1600" dirty="0">
                <a:latin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cs typeface="Calibri"/>
              </a:rPr>
              <a:t>dois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caracteres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especiais</a:t>
            </a:r>
            <a:r>
              <a:rPr lang="en-US" sz="1600" dirty="0">
                <a:latin typeface="Calibri"/>
                <a:cs typeface="Calibri"/>
              </a:rPr>
              <a:t>: </a:t>
            </a:r>
          </a:p>
          <a:p>
            <a:pPr lvl="1" defTabSz="169863">
              <a:buSzPct val="100000"/>
              <a:buFont typeface="Wingdings" pitchFamily="2" charset="2"/>
              <a:buChar char="Ø"/>
            </a:pPr>
            <a:r>
              <a:rPr lang="pt-PT" b="1" dirty="0">
                <a:latin typeface="Calibri"/>
                <a:cs typeface="Calibri"/>
              </a:rPr>
              <a:t>_	   </a:t>
            </a:r>
            <a:r>
              <a:rPr lang="pt-PT" sz="1600" b="1" dirty="0">
                <a:latin typeface="Calibri"/>
                <a:cs typeface="Calibri"/>
              </a:rPr>
              <a:t>  </a:t>
            </a:r>
            <a:r>
              <a:rPr lang="pt-PT" sz="1600" dirty="0">
                <a:latin typeface="Calibri"/>
                <a:cs typeface="Calibri"/>
              </a:rPr>
              <a:t>(substitui 1 </a:t>
            </a:r>
            <a:r>
              <a:rPr lang="pt-PT" sz="1600" dirty="0" err="1">
                <a:latin typeface="Calibri"/>
                <a:cs typeface="Calibri"/>
              </a:rPr>
              <a:t>caracter</a:t>
            </a:r>
            <a:r>
              <a:rPr lang="pt-PT" sz="1600" dirty="0">
                <a:latin typeface="Calibri"/>
                <a:cs typeface="Calibri"/>
              </a:rPr>
              <a:t>)</a:t>
            </a:r>
          </a:p>
          <a:p>
            <a:pPr lvl="1" defTabSz="169863">
              <a:buSzPct val="100000"/>
              <a:buFont typeface="Wingdings" pitchFamily="2" charset="2"/>
              <a:buChar char="Ø"/>
            </a:pPr>
            <a:r>
              <a:rPr lang="pt-PT" sz="1600" b="1" dirty="0">
                <a:latin typeface="Calibri"/>
                <a:cs typeface="Calibri"/>
              </a:rPr>
              <a:t>% </a:t>
            </a:r>
            <a:r>
              <a:rPr lang="pt-PT" sz="1600" dirty="0">
                <a:latin typeface="Calibri"/>
                <a:cs typeface="Calibri"/>
              </a:rPr>
              <a:t>   (substitui qualquer sequência de caracteres)</a:t>
            </a:r>
          </a:p>
          <a:p>
            <a:pPr>
              <a:buSzPct val="100000"/>
              <a:buFont typeface="Wingdings" pitchFamily="2" charset="2"/>
              <a:buChar char="Ø"/>
            </a:pPr>
            <a:endParaRPr lang="en-US" sz="1600" b="1" dirty="0">
              <a:latin typeface="Calibri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</a:pPr>
            <a:endParaRPr lang="en-US" sz="1600" b="1" dirty="0">
              <a:latin typeface="Calibri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</a:pPr>
            <a:endParaRPr lang="en-US" sz="1600" b="1" dirty="0">
              <a:latin typeface="Calibri"/>
              <a:cs typeface="Calibri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6200" y="13716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 lvl="1" indent="-457200"/>
            <a:r>
              <a:rPr lang="pt-PT" sz="2800" kern="1200" dirty="0">
                <a:solidFill>
                  <a:schemeClr val="tx1"/>
                </a:solidFill>
                <a:latin typeface="Garamond" charset="0"/>
                <a:ea typeface="+mj-ea"/>
                <a:cs typeface="+mj-cs"/>
              </a:rPr>
              <a:t>WHERE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478C1-44BF-6740-820B-B18E239C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3" y="3956050"/>
            <a:ext cx="5918200" cy="77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8C488-517B-1346-9E01-2E74EFA3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908" y="3886200"/>
            <a:ext cx="3372949" cy="102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29DC6-D93C-E24A-B504-396590189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92" b="2426"/>
          <a:stretch/>
        </p:blipFill>
        <p:spPr>
          <a:xfrm>
            <a:off x="90714" y="5257800"/>
            <a:ext cx="8596086" cy="656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010B69-D6EE-0D41-9867-A90280F19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908" y="5715000"/>
            <a:ext cx="3492692" cy="8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7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297363"/>
          </a:xfrm>
        </p:spPr>
        <p:txBody>
          <a:bodyPr>
            <a:normAutofit/>
          </a:bodyPr>
          <a:lstStyle/>
          <a:p>
            <a:pPr>
              <a:buSzPct val="100000"/>
              <a:buFont typeface="Wingdings" pitchFamily="2" charset="2"/>
              <a:buChar char="Ø"/>
            </a:pPr>
            <a:r>
              <a:rPr lang="pt-PT" sz="1800" dirty="0">
                <a:latin typeface="Calibri"/>
                <a:cs typeface="Calibri"/>
              </a:rPr>
              <a:t>A resposta a uma pergunta pode ser ordenada segundo uma ou mais colunas. </a:t>
            </a:r>
          </a:p>
          <a:p>
            <a:pPr>
              <a:buSzPct val="100000"/>
              <a:buFont typeface="Wingdings" pitchFamily="2" charset="2"/>
              <a:buChar char="Ø"/>
            </a:pPr>
            <a:r>
              <a:rPr lang="pt-PT" sz="1800" dirty="0">
                <a:latin typeface="Calibri"/>
                <a:cs typeface="Calibri"/>
              </a:rPr>
              <a:t>Para proceder à ordenação usa-se o comando </a:t>
            </a:r>
            <a:r>
              <a:rPr lang="pt-PT" sz="1800" b="1" dirty="0">
                <a:latin typeface="Calibri"/>
                <a:cs typeface="Calibri"/>
              </a:rPr>
              <a:t>ORDER BY </a:t>
            </a:r>
            <a:r>
              <a:rPr lang="pt-PT" sz="1800" dirty="0">
                <a:latin typeface="Calibri"/>
                <a:cs typeface="Calibri"/>
              </a:rPr>
              <a:t>seguido das colunas que queremos ordenar. </a:t>
            </a:r>
          </a:p>
          <a:p>
            <a:pPr>
              <a:buSzPct val="100000"/>
              <a:buFont typeface="Wingdings" pitchFamily="2" charset="2"/>
              <a:buChar char="Ø"/>
            </a:pPr>
            <a:r>
              <a:rPr lang="pt-PT" sz="1800" dirty="0">
                <a:latin typeface="Calibri"/>
                <a:cs typeface="Calibri"/>
              </a:rPr>
              <a:t>Por omissão as colunas </a:t>
            </a:r>
            <a:r>
              <a:rPr lang="pt-PT" sz="1800" dirty="0" err="1">
                <a:latin typeface="Calibri"/>
                <a:cs typeface="Calibri"/>
              </a:rPr>
              <a:t>são</a:t>
            </a:r>
            <a:r>
              <a:rPr lang="pt-PT" sz="1800" dirty="0">
                <a:latin typeface="Calibri"/>
                <a:cs typeface="Calibri"/>
              </a:rPr>
              <a:t> ordenadas ascendentemente.</a:t>
            </a:r>
          </a:p>
          <a:p>
            <a:pPr>
              <a:buSzPct val="100000"/>
              <a:buFont typeface="Wingdings" pitchFamily="2" charset="2"/>
              <a:buChar char="Ø"/>
            </a:pPr>
            <a:r>
              <a:rPr lang="pt-PT" sz="1800" dirty="0">
                <a:latin typeface="Calibri"/>
                <a:cs typeface="Calibri"/>
              </a:rPr>
              <a:t>Podemos mudar a </a:t>
            </a:r>
            <a:r>
              <a:rPr lang="pt-PT" sz="1800" dirty="0" err="1">
                <a:latin typeface="Calibri"/>
                <a:cs typeface="Calibri"/>
              </a:rPr>
              <a:t>direção</a:t>
            </a:r>
            <a:r>
              <a:rPr lang="pt-PT" sz="1800" dirty="0">
                <a:latin typeface="Calibri"/>
                <a:cs typeface="Calibri"/>
              </a:rPr>
              <a:t> da ordenação usando as palavras </a:t>
            </a:r>
            <a:r>
              <a:rPr lang="pt-PT" sz="1800" b="1" dirty="0">
                <a:latin typeface="Calibri"/>
                <a:cs typeface="Calibri"/>
              </a:rPr>
              <a:t>ASC </a:t>
            </a:r>
            <a:r>
              <a:rPr lang="pt-PT" sz="1800" dirty="0">
                <a:latin typeface="Calibri"/>
                <a:cs typeface="Calibri"/>
              </a:rPr>
              <a:t> e </a:t>
            </a:r>
            <a:r>
              <a:rPr lang="pt-PT" sz="1800" b="1" dirty="0">
                <a:latin typeface="Calibri"/>
                <a:cs typeface="Calibri"/>
              </a:rPr>
              <a:t>DESC</a:t>
            </a:r>
            <a:r>
              <a:rPr lang="pt-PT" sz="1800" dirty="0">
                <a:latin typeface="Calibri"/>
                <a:cs typeface="Calibri"/>
              </a:rPr>
              <a:t>. </a:t>
            </a:r>
          </a:p>
          <a:p>
            <a:pPr>
              <a:buSzPct val="100000"/>
              <a:buFont typeface="Wingdings" pitchFamily="2" charset="2"/>
              <a:buChar char="Ø"/>
            </a:pPr>
            <a:endParaRPr lang="pt-PT" sz="1800" dirty="0">
              <a:latin typeface="Calibri"/>
              <a:cs typeface="Calibri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13716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 lvl="1" indent="-457200"/>
            <a:r>
              <a:rPr lang="pt-PT" sz="2800" kern="1200" dirty="0">
                <a:solidFill>
                  <a:schemeClr val="tx1"/>
                </a:solidFill>
                <a:latin typeface="Garamond" charset="0"/>
                <a:ea typeface="+mj-ea"/>
                <a:cs typeface="+mj-cs"/>
              </a:rPr>
              <a:t>ORDER BY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14936-3912-AE45-AA70-E54FC6AC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62400"/>
            <a:ext cx="42545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DF988-9356-A941-86A6-CF58F0255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766"/>
          <a:stretch/>
        </p:blipFill>
        <p:spPr>
          <a:xfrm>
            <a:off x="6030930" y="3925887"/>
            <a:ext cx="2992419" cy="244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889980-7A02-EB43-9EDE-3394A84F14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4966252"/>
            <a:ext cx="68072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DBE18-AD96-4A40-B74E-FA5D771417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622"/>
          <a:stretch/>
        </p:blipFill>
        <p:spPr>
          <a:xfrm>
            <a:off x="5473700" y="3967163"/>
            <a:ext cx="3746500" cy="28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1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52400" y="1295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 lvl="1" indent="-457200"/>
            <a:r>
              <a:rPr lang="pt-PT" sz="2800" kern="1200" dirty="0">
                <a:solidFill>
                  <a:schemeClr val="tx1"/>
                </a:solidFill>
                <a:latin typeface="Garamond" charset="0"/>
                <a:ea typeface="+mj-ea"/>
                <a:cs typeface="+mj-cs"/>
              </a:rPr>
              <a:t>ORDER BY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28FF0C-1510-4046-8A9D-81A7A807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2286114"/>
            <a:ext cx="3327400" cy="43432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2C581E2-B0F8-E945-AFD9-F8B88B25C9AF}"/>
              </a:ext>
            </a:extLst>
          </p:cNvPr>
          <p:cNvSpPr/>
          <p:nvPr/>
        </p:nvSpPr>
        <p:spPr>
          <a:xfrm>
            <a:off x="4953000" y="4185772"/>
            <a:ext cx="3098800" cy="6096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FA2AC0-0D59-054C-8A72-1257D6394E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1901757"/>
            <a:ext cx="9144000" cy="107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38100" y="1295400"/>
            <a:ext cx="86106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 lvl="1" indent="-457200"/>
            <a:r>
              <a:rPr lang="pt-PT" sz="2800" kern="1200" dirty="0">
                <a:solidFill>
                  <a:schemeClr val="tx1"/>
                </a:solidFill>
                <a:latin typeface="Garamond" charset="0"/>
                <a:ea typeface="+mj-ea"/>
                <a:cs typeface="+mj-cs"/>
              </a:rPr>
              <a:t>FUNÇÕES DE AGREGAÇÃO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763839"/>
            <a:ext cx="8763000" cy="2956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9738" lvl="1" indent="-355600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Estas funções operam nos </a:t>
            </a:r>
            <a:r>
              <a:rPr lang="pt-PT" sz="1600" dirty="0" err="1">
                <a:latin typeface="Calibri"/>
                <a:cs typeface="Calibri"/>
              </a:rPr>
              <a:t>multi-conjuntos</a:t>
            </a:r>
            <a:r>
              <a:rPr lang="pt-PT" sz="1600" dirty="0">
                <a:latin typeface="Calibri"/>
                <a:cs typeface="Calibri"/>
              </a:rPr>
              <a:t> de valores de uma coluna de uma relação e retornam um valor:</a:t>
            </a:r>
          </a:p>
          <a:p>
            <a:pPr marL="439738" lvl="1" indent="-355600">
              <a:lnSpc>
                <a:spcPct val="150000"/>
              </a:lnSpc>
              <a:buSzPct val="100000"/>
              <a:buFont typeface="Wingdings" charset="2"/>
              <a:buChar char=""/>
            </a:pPr>
            <a:endParaRPr lang="pt-PT" sz="800" dirty="0">
              <a:latin typeface="Calibri"/>
              <a:cs typeface="Calibri"/>
            </a:endParaRPr>
          </a:p>
          <a:p>
            <a:pPr marL="812800" indent="-271463">
              <a:lnSpc>
                <a:spcPct val="140000"/>
              </a:lnSpc>
              <a:buFont typeface="Wingdings" charset="2"/>
              <a:buChar char="Ø"/>
            </a:pPr>
            <a:r>
              <a:rPr lang="pt-PT" sz="1600" dirty="0">
                <a:latin typeface="Calibri"/>
                <a:cs typeface="Calibri"/>
              </a:rPr>
              <a:t>COUNT ([DISTINCT] A): O número de valores (únicos) na coluna A</a:t>
            </a:r>
          </a:p>
          <a:p>
            <a:pPr marL="812800" indent="-271463">
              <a:lnSpc>
                <a:spcPct val="140000"/>
              </a:lnSpc>
              <a:buFont typeface="Wingdings" charset="2"/>
              <a:buChar char="Ø"/>
            </a:pPr>
            <a:r>
              <a:rPr lang="pt-PT" sz="1600" dirty="0">
                <a:latin typeface="Calibri"/>
                <a:cs typeface="Calibri"/>
              </a:rPr>
              <a:t>SUM ([DISTINCT] A): A soma de todos os valores (únicos) de A</a:t>
            </a:r>
          </a:p>
          <a:p>
            <a:pPr marL="827087" indent="-285750">
              <a:lnSpc>
                <a:spcPct val="140000"/>
              </a:lnSpc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AVG ([DISTINCT] A): A média de todos os valores (únicos) de A</a:t>
            </a:r>
          </a:p>
          <a:p>
            <a:pPr marL="812800" indent="-271463">
              <a:lnSpc>
                <a:spcPct val="140000"/>
              </a:lnSpc>
              <a:buFont typeface="Wingdings" charset="2"/>
              <a:buChar char="Ø"/>
            </a:pPr>
            <a:r>
              <a:rPr lang="pt-PT" sz="1600" dirty="0">
                <a:latin typeface="Calibri"/>
                <a:cs typeface="Calibri"/>
              </a:rPr>
              <a:t>MAX (A). O valor máximo existente na coluna A</a:t>
            </a:r>
          </a:p>
          <a:p>
            <a:pPr marL="812800" indent="-271463">
              <a:lnSpc>
                <a:spcPct val="140000"/>
              </a:lnSpc>
              <a:buFont typeface="Wingdings" charset="2"/>
              <a:buChar char="Ø"/>
            </a:pPr>
            <a:r>
              <a:rPr lang="pt-PT" sz="1600" dirty="0">
                <a:latin typeface="Calibri"/>
                <a:cs typeface="Calibri"/>
              </a:rPr>
              <a:t>MIN (A). O valor mínimo existente na coluna A</a:t>
            </a:r>
          </a:p>
          <a:p>
            <a:pPr marL="541338" lvl="2">
              <a:lnSpc>
                <a:spcPct val="150000"/>
              </a:lnSpc>
              <a:buSzPct val="100000"/>
            </a:pPr>
            <a:endParaRPr lang="pt-PT" sz="1050" dirty="0"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02A3FB-9B35-1346-9DDA-7C04DBF8820B}"/>
              </a:ext>
            </a:extLst>
          </p:cNvPr>
          <p:cNvSpPr/>
          <p:nvPr/>
        </p:nvSpPr>
        <p:spPr>
          <a:xfrm>
            <a:off x="407504" y="4796121"/>
            <a:ext cx="8267700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175" lvl="3" indent="-285750">
              <a:lnSpc>
                <a:spcPct val="150000"/>
              </a:lnSpc>
              <a:buSzPct val="100000"/>
              <a:buFont typeface="Wingdings" charset="2"/>
              <a:buChar char="Ø"/>
            </a:pPr>
            <a:r>
              <a:rPr lang="pt-PT" sz="1600" dirty="0">
                <a:latin typeface="Arial" charset="0"/>
              </a:rPr>
              <a:t>Se um SELECT tem uma operação de agregação, então apenas pode conter colunas com operadores de agregação, </a:t>
            </a:r>
            <a:r>
              <a:rPr lang="pt-PT" sz="1600" dirty="0" err="1">
                <a:solidFill>
                  <a:srgbClr val="FF0000"/>
                </a:solidFill>
                <a:latin typeface="Arial" charset="0"/>
              </a:rPr>
              <a:t>excepto</a:t>
            </a:r>
            <a:r>
              <a:rPr lang="pt-PT" sz="1600" dirty="0">
                <a:solidFill>
                  <a:srgbClr val="FF0000"/>
                </a:solidFill>
                <a:latin typeface="Arial" charset="0"/>
              </a:rPr>
              <a:t> se tiver uma cláusula GROUP BY</a:t>
            </a:r>
          </a:p>
        </p:txBody>
      </p:sp>
    </p:spTree>
    <p:extLst>
      <p:ext uri="{BB962C8B-B14F-4D97-AF65-F5344CB8AC3E}">
        <p14:creationId xmlns:p14="http://schemas.microsoft.com/office/powerpoint/2010/main" val="403921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027919"/>
            <a:ext cx="8229600" cy="1635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1338" lvl="3">
              <a:lnSpc>
                <a:spcPct val="150000"/>
              </a:lnSpc>
              <a:buSzPct val="100000"/>
            </a:pPr>
            <a:endParaRPr lang="pt-PT" sz="1050" dirty="0">
              <a:solidFill>
                <a:srgbClr val="FF0000"/>
              </a:solidFill>
              <a:latin typeface="Arial" charset="0"/>
            </a:endParaRPr>
          </a:p>
          <a:p>
            <a:pPr marL="541338" lvl="3">
              <a:lnSpc>
                <a:spcPct val="150000"/>
              </a:lnSpc>
              <a:buSzPct val="100000"/>
            </a:pPr>
            <a:endParaRPr lang="pt-PT" sz="1050" dirty="0">
              <a:solidFill>
                <a:srgbClr val="FF0000"/>
              </a:solidFill>
              <a:latin typeface="Arial" charset="0"/>
            </a:endParaRPr>
          </a:p>
          <a:p>
            <a:pPr marL="541338" lvl="3">
              <a:lnSpc>
                <a:spcPct val="150000"/>
              </a:lnSpc>
              <a:buSzPct val="100000"/>
            </a:pPr>
            <a:endParaRPr lang="pt-PT" sz="1050" dirty="0">
              <a:solidFill>
                <a:srgbClr val="FF0000"/>
              </a:solidFill>
              <a:latin typeface="Arial" charset="0"/>
            </a:endParaRPr>
          </a:p>
          <a:p>
            <a:pPr marL="541338" lvl="3">
              <a:lnSpc>
                <a:spcPct val="150000"/>
              </a:lnSpc>
              <a:buSzPct val="100000"/>
            </a:pPr>
            <a:endParaRPr lang="pt-PT" sz="1050" dirty="0">
              <a:solidFill>
                <a:srgbClr val="FF0000"/>
              </a:solidFill>
              <a:latin typeface="Arial" charset="0"/>
            </a:endParaRPr>
          </a:p>
          <a:p>
            <a:pPr marL="541338" lvl="3">
              <a:lnSpc>
                <a:spcPct val="150000"/>
              </a:lnSpc>
              <a:buSzPct val="100000"/>
            </a:pPr>
            <a:endParaRPr lang="pt-PT" sz="1050" dirty="0">
              <a:solidFill>
                <a:srgbClr val="FF0000"/>
              </a:solidFill>
              <a:latin typeface="Arial" charset="0"/>
            </a:endParaRPr>
          </a:p>
          <a:p>
            <a:pPr marL="0" lvl="3">
              <a:lnSpc>
                <a:spcPct val="150000"/>
              </a:lnSpc>
              <a:buSzPct val="100000"/>
            </a:pPr>
            <a:endParaRPr lang="pt-PT" sz="1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" y="1295400"/>
            <a:ext cx="86106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 lvl="1" indent="-457200"/>
            <a:r>
              <a:rPr lang="pt-PT" sz="2000" b="1" kern="1200" dirty="0">
                <a:solidFill>
                  <a:schemeClr val="tx1"/>
                </a:solidFill>
                <a:latin typeface="Garamond" charset="0"/>
                <a:ea typeface="+mj-ea"/>
                <a:cs typeface="+mj-cs"/>
              </a:rPr>
              <a:t>FUNÇÕES DE AGREGAÇÃO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17E1D-AF4A-C64A-A76F-9197298AE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4" t="4670" r="-61782" b="65048"/>
          <a:stretch/>
        </p:blipFill>
        <p:spPr>
          <a:xfrm>
            <a:off x="321128" y="1839106"/>
            <a:ext cx="7391400" cy="79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84814-DF2E-9E49-862C-2F2077457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60" r="34816" b="11789"/>
          <a:stretch/>
        </p:blipFill>
        <p:spPr>
          <a:xfrm>
            <a:off x="4923064" y="1822065"/>
            <a:ext cx="31623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5FE18-83CC-244C-833B-9A11C68AE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 t="4472" b="67749"/>
          <a:stretch/>
        </p:blipFill>
        <p:spPr>
          <a:xfrm>
            <a:off x="195943" y="2971800"/>
            <a:ext cx="7772400" cy="934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86016-07E9-4A48-9E20-F5BB1BB86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961" r="50000" b="19146"/>
          <a:stretch/>
        </p:blipFill>
        <p:spPr>
          <a:xfrm>
            <a:off x="4953000" y="3864625"/>
            <a:ext cx="4114800" cy="804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4CF4F-893E-3241-B3A4-FEB7BD85B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"/>
          <a:stretch/>
        </p:blipFill>
        <p:spPr>
          <a:xfrm>
            <a:off x="195943" y="4703588"/>
            <a:ext cx="8686800" cy="685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6C259-4582-F74F-93AB-D36F059CCD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41" r="9000" b="37112"/>
          <a:stretch/>
        </p:blipFill>
        <p:spPr>
          <a:xfrm>
            <a:off x="4572000" y="5660553"/>
            <a:ext cx="4310743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81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D4CE27-5D28-DF45-B264-01E5269BF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2" t="-5736" r="4405" b="5736"/>
          <a:stretch/>
        </p:blipFill>
        <p:spPr>
          <a:xfrm>
            <a:off x="54429" y="4648200"/>
            <a:ext cx="8839200" cy="132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E51EB-238E-6445-B6E4-D8FE2CBE0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0" y="5257800"/>
            <a:ext cx="2857500" cy="123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D938F-9FEF-B848-B105-753CA87A6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33"/>
          <a:stretch/>
        </p:blipFill>
        <p:spPr>
          <a:xfrm>
            <a:off x="152400" y="3276600"/>
            <a:ext cx="8839200" cy="99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8BFA9-7E57-AF4F-A11C-0F018D1E0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742" b="27357"/>
          <a:stretch/>
        </p:blipFill>
        <p:spPr>
          <a:xfrm>
            <a:off x="4254500" y="3810000"/>
            <a:ext cx="4737100" cy="498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0FDEB6-8262-4246-A0CE-AECBD6465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1546385"/>
            <a:ext cx="9144000" cy="619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0287D-923F-A340-A7A2-186C45B39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2115633"/>
            <a:ext cx="2022929" cy="9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08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82CD76-672E-F445-A669-C4C02971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70358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AA4C71-26B0-E049-98F9-BB1E3255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3124200"/>
            <a:ext cx="57404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9541E-D73E-8846-AD05-33D7D39C2A7B}"/>
              </a:ext>
            </a:extLst>
          </p:cNvPr>
          <p:cNvSpPr txBox="1"/>
          <p:nvPr/>
        </p:nvSpPr>
        <p:spPr>
          <a:xfrm>
            <a:off x="332014" y="4038600"/>
            <a:ext cx="731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Como resolver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791D9B-B1B5-0B49-A041-6A257C708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43" y="4572000"/>
            <a:ext cx="77978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16C46-1CB6-274D-914D-B6652AF5D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5633357"/>
            <a:ext cx="1905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21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E51D6-E52C-493D-A970-B8DA2A63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</p:spPr>
        <p:txBody>
          <a:bodyPr anchor="ctr">
            <a:normAutofit/>
          </a:bodyPr>
          <a:lstStyle/>
          <a:p>
            <a:r>
              <a:rPr lang="en-GB" dirty="0"/>
              <a:t>SELECT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D5D97B-93C9-4E2C-9208-A0FC6F06A8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39181"/>
            <a:ext cx="4038600" cy="4038600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E4DB8-74DC-4775-A436-C41666803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4297363"/>
          </a:xfrm>
        </p:spPr>
        <p:txBody>
          <a:bodyPr>
            <a:normAutofit/>
          </a:bodyPr>
          <a:lstStyle/>
          <a:p>
            <a:r>
              <a:rPr lang="en-GB" dirty="0"/>
              <a:t>How to build a SELECT query?</a:t>
            </a:r>
          </a:p>
        </p:txBody>
      </p:sp>
    </p:spTree>
    <p:extLst>
      <p:ext uri="{BB962C8B-B14F-4D97-AF65-F5344CB8AC3E}">
        <p14:creationId xmlns:p14="http://schemas.microsoft.com/office/powerpoint/2010/main" val="2467832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Query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8F00-C6ED-49AF-8F68-6AD67E21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2973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Given the data model below:</a:t>
            </a:r>
          </a:p>
          <a:p>
            <a:pPr marL="228600" lvl="1" indent="0">
              <a:buNone/>
            </a:pPr>
            <a:r>
              <a:rPr lang="en-GB" b="1" dirty="0"/>
              <a:t>student(</a:t>
            </a:r>
            <a:r>
              <a:rPr lang="en-GB" b="1" u="sng" dirty="0"/>
              <a:t>id</a:t>
            </a:r>
            <a:r>
              <a:rPr lang="en-GB" b="1" dirty="0"/>
              <a:t>, name)</a:t>
            </a:r>
          </a:p>
          <a:p>
            <a:pPr marL="228600" lvl="1" indent="0">
              <a:buNone/>
            </a:pPr>
            <a:r>
              <a:rPr lang="en-GB" b="1" dirty="0"/>
              <a:t>course(</a:t>
            </a:r>
            <a:r>
              <a:rPr lang="en-GB" b="1" u="sng" dirty="0"/>
              <a:t>code</a:t>
            </a:r>
            <a:r>
              <a:rPr lang="en-GB" b="1" dirty="0"/>
              <a:t>, </a:t>
            </a:r>
            <a:r>
              <a:rPr lang="en-GB" b="1" dirty="0" err="1"/>
              <a:t>ects</a:t>
            </a:r>
            <a:r>
              <a:rPr lang="en-GB" b="1" dirty="0"/>
              <a:t>)</a:t>
            </a:r>
          </a:p>
          <a:p>
            <a:pPr marL="228600" lvl="1" indent="0">
              <a:buNone/>
            </a:pPr>
            <a:r>
              <a:rPr lang="en-GB" b="1" dirty="0" err="1"/>
              <a:t>course_edition</a:t>
            </a:r>
            <a:r>
              <a:rPr lang="en-GB" b="1" dirty="0"/>
              <a:t>(</a:t>
            </a:r>
            <a:r>
              <a:rPr lang="en-GB" b="1" i="1" u="sng" dirty="0"/>
              <a:t>course</a:t>
            </a:r>
            <a:r>
              <a:rPr lang="en-GB" b="1" u="sng" dirty="0"/>
              <a:t>, edition</a:t>
            </a:r>
            <a:r>
              <a:rPr lang="en-GB" b="1" dirty="0"/>
              <a:t>, year, semester)</a:t>
            </a:r>
          </a:p>
          <a:p>
            <a:pPr marL="228600" lvl="1" indent="0">
              <a:buNone/>
            </a:pPr>
            <a:r>
              <a:rPr lang="en-GB" b="1" dirty="0" err="1"/>
              <a:t>enroll</a:t>
            </a:r>
            <a:r>
              <a:rPr lang="en-GB" b="1" dirty="0"/>
              <a:t>(</a:t>
            </a:r>
            <a:r>
              <a:rPr lang="en-GB" b="1" i="1" u="sng" dirty="0"/>
              <a:t>student, course, edition</a:t>
            </a:r>
            <a:r>
              <a:rPr lang="en-GB" b="1" dirty="0"/>
              <a:t>, grade)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Answer the following query:</a:t>
            </a:r>
          </a:p>
          <a:p>
            <a:pPr marL="0" indent="0">
              <a:buNone/>
            </a:pPr>
            <a:r>
              <a:rPr lang="en-GB" b="1" dirty="0"/>
              <a:t>Name of the students who are enrolled in the first semester of 2020 to courses summing up more than 10 ECTS credits?</a:t>
            </a:r>
          </a:p>
        </p:txBody>
      </p:sp>
    </p:spTree>
    <p:extLst>
      <p:ext uri="{BB962C8B-B14F-4D97-AF65-F5344CB8AC3E}">
        <p14:creationId xmlns:p14="http://schemas.microsoft.com/office/powerpoint/2010/main" val="268253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Current status of the database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26EE44-C21C-4E8A-8891-46771A15C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200" y="2057400"/>
            <a:ext cx="3276600" cy="45270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EFDD6B-42D9-494B-A513-53E3C504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4953000" cy="4297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STEP 1</a:t>
            </a:r>
          </a:p>
          <a:p>
            <a:pPr marL="0" indent="0">
              <a:buNone/>
            </a:pPr>
            <a:r>
              <a:rPr lang="en-GB" dirty="0"/>
              <a:t>Which tables do I need to join? Which tables have the data I need to answer the query?</a:t>
            </a:r>
          </a:p>
          <a:p>
            <a:pPr marL="0" indent="0">
              <a:buNone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sz="1900" b="1" dirty="0"/>
              <a:t>student</a:t>
            </a:r>
            <a:r>
              <a:rPr lang="en-GB" sz="1900" dirty="0"/>
              <a:t>, I need the student name</a:t>
            </a:r>
          </a:p>
          <a:p>
            <a:pPr>
              <a:lnSpc>
                <a:spcPct val="100000"/>
              </a:lnSpc>
            </a:pPr>
            <a:r>
              <a:rPr lang="en-GB" sz="1900" b="1" dirty="0"/>
              <a:t>course</a:t>
            </a:r>
            <a:r>
              <a:rPr lang="en-GB" sz="1900" dirty="0"/>
              <a:t>, I need to sum up the ECTS credits</a:t>
            </a:r>
          </a:p>
          <a:p>
            <a:pPr>
              <a:lnSpc>
                <a:spcPct val="100000"/>
              </a:lnSpc>
            </a:pPr>
            <a:r>
              <a:rPr lang="en-GB" sz="1900" b="1" dirty="0" err="1"/>
              <a:t>course_edition</a:t>
            </a:r>
            <a:r>
              <a:rPr lang="en-GB" sz="1900" dirty="0"/>
              <a:t>, I need the year and semester</a:t>
            </a:r>
          </a:p>
          <a:p>
            <a:pPr>
              <a:lnSpc>
                <a:spcPct val="100000"/>
              </a:lnSpc>
            </a:pPr>
            <a:r>
              <a:rPr lang="en-GB" sz="1900" b="1" dirty="0" err="1"/>
              <a:t>enroll</a:t>
            </a:r>
            <a:r>
              <a:rPr lang="en-GB" sz="1900" dirty="0"/>
              <a:t>, I need to know which courses the student joined</a:t>
            </a:r>
          </a:p>
        </p:txBody>
      </p:sp>
    </p:spTree>
    <p:extLst>
      <p:ext uri="{BB962C8B-B14F-4D97-AF65-F5344CB8AC3E}">
        <p14:creationId xmlns:p14="http://schemas.microsoft.com/office/powerpoint/2010/main" val="139696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pt-PT" dirty="0">
                <a:latin typeface="Garamond" charset="0"/>
              </a:rPr>
              <a:t>Conceitos base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03437"/>
            <a:ext cx="8229600" cy="42973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eaLnBrk="1" hangingPunct="1"/>
            <a:r>
              <a:rPr lang="pt-PT" b="1" dirty="0">
                <a:latin typeface="Arial" charset="0"/>
              </a:rPr>
              <a:t>SQL – Structured Query Language</a:t>
            </a:r>
            <a:r>
              <a:rPr lang="pt-PT" dirty="0">
                <a:latin typeface="Arial" charset="0"/>
              </a:rPr>
              <a:t>: linguagem padrão para acesso e manipulação de uma base de dados relacional</a:t>
            </a:r>
          </a:p>
          <a:p>
            <a:pPr eaLnBrk="1" hangingPunct="1"/>
            <a:endParaRPr lang="pt-PT" dirty="0">
              <a:latin typeface="Arial" charset="0"/>
            </a:endParaRPr>
          </a:p>
          <a:p>
            <a:pPr eaLnBrk="1" hangingPunct="1"/>
            <a:r>
              <a:rPr lang="pt-PT" dirty="0">
                <a:latin typeface="Arial" charset="0"/>
              </a:rPr>
              <a:t>SQL é composto, no essencial, </a:t>
            </a:r>
            <a:r>
              <a:rPr lang="en-US" dirty="0">
                <a:latin typeface="Arial" charset="0"/>
              </a:rPr>
              <a:t>por </a:t>
            </a:r>
            <a:r>
              <a:rPr lang="pt-PT" b="1" dirty="0">
                <a:latin typeface="Arial" charset="0"/>
              </a:rPr>
              <a:t>10 instruções base </a:t>
            </a:r>
            <a:r>
              <a:rPr lang="pt-PT" dirty="0">
                <a:latin typeface="Arial" charset="0"/>
              </a:rPr>
              <a:t>que normalmente se agrupam em três conjuntos: DDL, DML e DCL</a:t>
            </a:r>
            <a:endParaRPr lang="pt-PT" dirty="0">
              <a:latin typeface="Arial" charset="0"/>
              <a:cs typeface="Arial"/>
            </a:endParaRPr>
          </a:p>
          <a:p>
            <a:pPr lvl="1"/>
            <a:r>
              <a:rPr lang="pt-PT" dirty="0">
                <a:latin typeface="Arial" charset="0"/>
              </a:rPr>
              <a:t>DDL – Data Definiton Language (create, alter, drop)</a:t>
            </a:r>
          </a:p>
          <a:p>
            <a:pPr lvl="1"/>
            <a:r>
              <a:rPr lang="pt-PT" dirty="0">
                <a:latin typeface="Arial" charset="0"/>
              </a:rPr>
              <a:t>DML – Data Manipulation Language (insert, update, delete, select)</a:t>
            </a:r>
          </a:p>
          <a:p>
            <a:pPr lvl="1"/>
            <a:r>
              <a:rPr lang="pt-PT" dirty="0">
                <a:latin typeface="Arial" charset="0"/>
              </a:rPr>
              <a:t>DCL </a:t>
            </a:r>
            <a:r>
              <a:rPr lang="en-US" dirty="0">
                <a:latin typeface="Arial" charset="0"/>
              </a:rPr>
              <a:t>– Data Control Language (grant, revoke, deny)</a:t>
            </a:r>
          </a:p>
          <a:p>
            <a:endParaRPr lang="pt-PT" dirty="0">
              <a:latin typeface="Arial" charset="0"/>
            </a:endParaRPr>
          </a:p>
          <a:p>
            <a:r>
              <a:rPr lang="pt-PT" dirty="0">
                <a:latin typeface="Arial" charset="0"/>
              </a:rPr>
              <a:t>A </a:t>
            </a:r>
            <a:r>
              <a:rPr lang="pt-PT" b="1" dirty="0">
                <a:latin typeface="Arial" charset="0"/>
              </a:rPr>
              <a:t>DML</a:t>
            </a:r>
            <a:r>
              <a:rPr lang="pt-PT" dirty="0">
                <a:latin typeface="Arial" charset="0"/>
              </a:rPr>
              <a:t> inclui quatro instruções que permitem manipular os dados:</a:t>
            </a:r>
            <a:endParaRPr lang="pt-PT" dirty="0">
              <a:latin typeface="Arial" charset="0"/>
              <a:cs typeface="Arial"/>
            </a:endParaRPr>
          </a:p>
          <a:p>
            <a:pPr lvl="1"/>
            <a:r>
              <a:rPr lang="pt-PT" dirty="0">
                <a:latin typeface="Arial" charset="0"/>
              </a:rPr>
              <a:t>insert - inserir registos na base de dados</a:t>
            </a:r>
          </a:p>
          <a:p>
            <a:pPr lvl="1"/>
            <a:r>
              <a:rPr lang="pt-PT" dirty="0" err="1">
                <a:latin typeface="Arial" charset="0"/>
              </a:rPr>
              <a:t>update</a:t>
            </a:r>
            <a:r>
              <a:rPr lang="pt-PT" dirty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– </a:t>
            </a:r>
            <a:r>
              <a:rPr lang="en-US" dirty="0" err="1">
                <a:latin typeface="Arial" charset="0"/>
              </a:rPr>
              <a:t>atualizar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atributos</a:t>
            </a:r>
            <a:r>
              <a:rPr lang="en-US" dirty="0">
                <a:latin typeface="Arial" charset="0"/>
              </a:rPr>
              <a:t> de </a:t>
            </a:r>
            <a:r>
              <a:rPr lang="en-US" dirty="0" err="1">
                <a:latin typeface="Arial" charset="0"/>
              </a:rPr>
              <a:t>registos</a:t>
            </a:r>
            <a:endParaRPr lang="pt-PT" dirty="0">
              <a:latin typeface="Arial" charset="0"/>
            </a:endParaRPr>
          </a:p>
          <a:p>
            <a:pPr lvl="1"/>
            <a:r>
              <a:rPr lang="pt-PT" dirty="0">
                <a:latin typeface="Arial" charset="0"/>
              </a:rPr>
              <a:t>delete – remover registos</a:t>
            </a:r>
          </a:p>
          <a:p>
            <a:pPr lvl="1"/>
            <a:r>
              <a:rPr lang="pt-PT" dirty="0">
                <a:latin typeface="Arial" charset="0"/>
              </a:rPr>
              <a:t>select – consultar a base de dados, selecionar dados</a:t>
            </a:r>
          </a:p>
          <a:p>
            <a:pPr eaLnBrk="1" hangingPunct="1"/>
            <a:endParaRPr lang="pt-PT" dirty="0"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762000" y="6019800"/>
            <a:ext cx="1143000" cy="336550"/>
          </a:xfrm>
          <a:prstGeom prst="ellipse">
            <a:avLst/>
          </a:prstGeom>
          <a:solidFill>
            <a:srgbClr val="FFC000">
              <a:alpha val="3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9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Current status of the database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EFDD6B-42D9-494B-A513-53E3C504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LAST STEP</a:t>
            </a:r>
          </a:p>
          <a:p>
            <a:pPr marL="0" indent="0">
              <a:buNone/>
            </a:pPr>
            <a:r>
              <a:rPr lang="en-GB" dirty="0"/>
              <a:t>The SELECT statement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900" b="1" dirty="0"/>
              <a:t>SELECT name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900" b="1" dirty="0"/>
              <a:t>FROM student s, course c, </a:t>
            </a:r>
            <a:r>
              <a:rPr lang="en-GB" sz="1900" b="1" dirty="0" err="1"/>
              <a:t>course_edition</a:t>
            </a:r>
            <a:r>
              <a:rPr lang="en-GB" sz="1900" b="1" dirty="0"/>
              <a:t> </a:t>
            </a:r>
            <a:r>
              <a:rPr lang="en-GB" sz="1900" b="1" dirty="0" err="1"/>
              <a:t>ce</a:t>
            </a:r>
            <a:r>
              <a:rPr lang="en-GB" sz="1900" b="1" dirty="0"/>
              <a:t>, </a:t>
            </a:r>
            <a:r>
              <a:rPr lang="en-GB" sz="1900" b="1" dirty="0" err="1"/>
              <a:t>enroll</a:t>
            </a:r>
            <a:r>
              <a:rPr lang="en-GB" sz="1900" b="1" dirty="0"/>
              <a:t> 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900" b="1" dirty="0"/>
              <a:t>WHERE s.id = </a:t>
            </a:r>
            <a:r>
              <a:rPr lang="en-GB" sz="1900" b="1" dirty="0" err="1"/>
              <a:t>e.student</a:t>
            </a:r>
            <a:endParaRPr lang="en-GB" sz="19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900" b="1" dirty="0"/>
              <a:t>AND </a:t>
            </a:r>
            <a:r>
              <a:rPr lang="en-GB" sz="1900" b="1" dirty="0" err="1"/>
              <a:t>c.code</a:t>
            </a:r>
            <a:r>
              <a:rPr lang="en-GB" sz="1900" b="1" dirty="0"/>
              <a:t> = </a:t>
            </a:r>
            <a:r>
              <a:rPr lang="en-GB" sz="1900" b="1" dirty="0" err="1"/>
              <a:t>ce.course</a:t>
            </a:r>
            <a:endParaRPr lang="en-GB" sz="19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900" b="1" dirty="0"/>
              <a:t>AND </a:t>
            </a:r>
            <a:r>
              <a:rPr lang="en-GB" sz="1900" b="1" dirty="0" err="1"/>
              <a:t>ce.course</a:t>
            </a:r>
            <a:r>
              <a:rPr lang="en-GB" sz="1900" b="1" dirty="0"/>
              <a:t> = </a:t>
            </a:r>
            <a:r>
              <a:rPr lang="en-GB" sz="1900" b="1" dirty="0" err="1"/>
              <a:t>e.course</a:t>
            </a:r>
            <a:endParaRPr lang="en-GB" sz="19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900" b="1" dirty="0"/>
              <a:t>AND </a:t>
            </a:r>
            <a:r>
              <a:rPr lang="en-GB" sz="1900" b="1" dirty="0" err="1"/>
              <a:t>ce.edition</a:t>
            </a:r>
            <a:r>
              <a:rPr lang="en-GB" sz="1900" b="1" dirty="0"/>
              <a:t> = </a:t>
            </a:r>
            <a:r>
              <a:rPr lang="en-GB" sz="1900" b="1" dirty="0" err="1"/>
              <a:t>e.edition</a:t>
            </a:r>
            <a:endParaRPr lang="en-GB" sz="19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900" b="1" dirty="0"/>
              <a:t>AND </a:t>
            </a:r>
            <a:r>
              <a:rPr lang="en-GB" sz="1900" b="1" dirty="0" err="1"/>
              <a:t>ce.year</a:t>
            </a:r>
            <a:r>
              <a:rPr lang="en-GB" sz="1900" b="1" dirty="0"/>
              <a:t> = 2020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900" b="1" dirty="0"/>
              <a:t>AND </a:t>
            </a:r>
            <a:r>
              <a:rPr lang="en-GB" sz="1900" b="1" dirty="0" err="1"/>
              <a:t>ce.semester</a:t>
            </a:r>
            <a:r>
              <a:rPr lang="en-GB" sz="1900" b="1" dirty="0"/>
              <a:t>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900" b="1" dirty="0"/>
              <a:t>GROUP BY s.name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900" b="1" dirty="0"/>
              <a:t>HAVING SUM(</a:t>
            </a:r>
            <a:r>
              <a:rPr lang="en-GB" sz="1900" b="1" dirty="0" err="1"/>
              <a:t>c.ects</a:t>
            </a:r>
            <a:r>
              <a:rPr lang="en-GB" sz="1900" b="1" dirty="0"/>
              <a:t>) &gt; 10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900" b="1" dirty="0"/>
              <a:t>ORDER BY s.name</a:t>
            </a:r>
            <a:endParaRPr lang="en-GB" sz="19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9ACB11-9FAF-459D-88BD-8361E36CB56E}"/>
              </a:ext>
            </a:extLst>
          </p:cNvPr>
          <p:cNvSpPr/>
          <p:nvPr/>
        </p:nvSpPr>
        <p:spPr>
          <a:xfrm>
            <a:off x="4572000" y="2438400"/>
            <a:ext cx="2057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do I get here?</a:t>
            </a:r>
          </a:p>
          <a:p>
            <a:pPr algn="ctr"/>
            <a:r>
              <a:rPr lang="en-GB" i="1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34669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 err="1"/>
              <a:t>Produto</a:t>
            </a:r>
            <a:r>
              <a:rPr lang="en-GB" dirty="0"/>
              <a:t> </a:t>
            </a:r>
            <a:r>
              <a:rPr lang="en-GB" dirty="0" err="1"/>
              <a:t>cartesiano</a:t>
            </a:r>
            <a:r>
              <a:rPr lang="en-GB" dirty="0"/>
              <a:t> / Cartesian product (FROM)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2.1 – </a:t>
            </a:r>
            <a:r>
              <a:rPr lang="en-GB" b="1" dirty="0"/>
              <a:t>imagine a table made by all attributes and all possible combinations of tuples from the tables in FROM clause</a:t>
            </a:r>
            <a:r>
              <a:rPr lang="en-GB" dirty="0"/>
              <a:t> (cartesian product)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FROM student s, course c, </a:t>
            </a:r>
            <a:r>
              <a:rPr lang="en-GB" sz="1600" dirty="0" err="1">
                <a:highlight>
                  <a:srgbClr val="FFFF00"/>
                </a:highlight>
              </a:rPr>
              <a:t>course_edition</a:t>
            </a:r>
            <a:r>
              <a:rPr lang="en-GB" sz="1600" dirty="0">
                <a:highlight>
                  <a:srgbClr val="FFFF00"/>
                </a:highlight>
              </a:rPr>
              <a:t> </a:t>
            </a:r>
            <a:r>
              <a:rPr lang="en-GB" sz="1600" dirty="0" err="1">
                <a:highlight>
                  <a:srgbClr val="FFFF00"/>
                </a:highlight>
              </a:rPr>
              <a:t>ce</a:t>
            </a:r>
            <a:r>
              <a:rPr lang="en-GB" sz="1600" dirty="0">
                <a:highlight>
                  <a:srgbClr val="FFFF00"/>
                </a:highlight>
              </a:rPr>
              <a:t>, </a:t>
            </a:r>
            <a:r>
              <a:rPr lang="en-GB" sz="1600" dirty="0" err="1">
                <a:highlight>
                  <a:srgbClr val="FFFF00"/>
                </a:highlight>
              </a:rPr>
              <a:t>enroll</a:t>
            </a:r>
            <a:r>
              <a:rPr lang="en-GB" sz="1600" dirty="0">
                <a:highlight>
                  <a:srgbClr val="FFFF00"/>
                </a:highlight>
              </a:rPr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ED0359C-DF1A-47ED-8AD1-03D7B1BF61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599" y="1926510"/>
            <a:ext cx="7162800" cy="4537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3F12E-D1BA-4510-925C-692E62A0D714}"/>
              </a:ext>
            </a:extLst>
          </p:cNvPr>
          <p:cNvSpPr txBox="1"/>
          <p:nvPr/>
        </p:nvSpPr>
        <p:spPr>
          <a:xfrm>
            <a:off x="285409" y="3733800"/>
            <a:ext cx="8573181" cy="923330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Cartesian product:</a:t>
            </a:r>
          </a:p>
          <a:p>
            <a:r>
              <a:rPr lang="en-GB" dirty="0">
                <a:solidFill>
                  <a:srgbClr val="002060"/>
                </a:solidFill>
              </a:rPr>
              <a:t>ARITY= sum of the arity of all the tables in the FROM clause</a:t>
            </a:r>
          </a:p>
          <a:p>
            <a:r>
              <a:rPr lang="en-GB" dirty="0">
                <a:solidFill>
                  <a:srgbClr val="002060"/>
                </a:solidFill>
              </a:rPr>
              <a:t>CARDINALITY = product of the cardinalities of all the tables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217137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Join, natural join, selection (WHERE)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2.2 – </a:t>
            </a:r>
            <a:r>
              <a:rPr lang="en-GB" b="1" dirty="0"/>
              <a:t>keep only the tuples with all attributes referring to the same instance</a:t>
            </a:r>
            <a:r>
              <a:rPr lang="en-GB" dirty="0"/>
              <a:t> (join, natural join)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WHERE s.id = </a:t>
            </a:r>
            <a:r>
              <a:rPr lang="en-GB" sz="1600" dirty="0" err="1">
                <a:highlight>
                  <a:srgbClr val="FFFF00"/>
                </a:highlight>
              </a:rPr>
              <a:t>e.student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  <a:endParaRPr lang="en-GB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E001EF-E346-4ED2-BD55-DB97277102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178" y="3048000"/>
            <a:ext cx="2559621" cy="35364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9D0F4F-2150-4827-BABB-19B282BDE0AD}"/>
              </a:ext>
            </a:extLst>
          </p:cNvPr>
          <p:cNvSpPr/>
          <p:nvPr/>
        </p:nvSpPr>
        <p:spPr>
          <a:xfrm>
            <a:off x="5974778" y="3124200"/>
            <a:ext cx="654622" cy="381000"/>
          </a:xfrm>
          <a:prstGeom prst="ellipse">
            <a:avLst/>
          </a:prstGeom>
          <a:solidFill>
            <a:srgbClr val="FFC000">
              <a:alpha val="2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0340EE-B181-448F-8147-0E0EF72D6B76}"/>
              </a:ext>
            </a:extLst>
          </p:cNvPr>
          <p:cNvSpPr/>
          <p:nvPr/>
        </p:nvSpPr>
        <p:spPr>
          <a:xfrm>
            <a:off x="6127178" y="5715000"/>
            <a:ext cx="654622" cy="381000"/>
          </a:xfrm>
          <a:prstGeom prst="ellipse">
            <a:avLst/>
          </a:prstGeom>
          <a:solidFill>
            <a:srgbClr val="FFC000">
              <a:alpha val="2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67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Join, natural join, selection (WHERE)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2.2 – </a:t>
            </a:r>
            <a:r>
              <a:rPr lang="en-GB" b="1" dirty="0"/>
              <a:t>keep only the tuples with all attributes referring to the same instance</a:t>
            </a:r>
            <a:r>
              <a:rPr lang="en-GB" dirty="0"/>
              <a:t> (join, natural join)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AND </a:t>
            </a:r>
            <a:r>
              <a:rPr lang="en-GB" sz="1600" dirty="0" err="1">
                <a:highlight>
                  <a:srgbClr val="FFFF00"/>
                </a:highlight>
              </a:rPr>
              <a:t>c.code</a:t>
            </a:r>
            <a:r>
              <a:rPr lang="en-GB" sz="1600" dirty="0">
                <a:highlight>
                  <a:srgbClr val="FFFF00"/>
                </a:highlight>
              </a:rPr>
              <a:t> = </a:t>
            </a:r>
            <a:r>
              <a:rPr lang="en-GB" sz="1600" dirty="0" err="1">
                <a:highlight>
                  <a:srgbClr val="FFFF00"/>
                </a:highlight>
              </a:rPr>
              <a:t>ce.course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  <a:endParaRPr lang="en-GB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E001EF-E346-4ED2-BD55-DB97277102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178" y="3048000"/>
            <a:ext cx="2559621" cy="35364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9D0F4F-2150-4827-BABB-19B282BDE0AD}"/>
              </a:ext>
            </a:extLst>
          </p:cNvPr>
          <p:cNvSpPr/>
          <p:nvPr/>
        </p:nvSpPr>
        <p:spPr>
          <a:xfrm>
            <a:off x="6127178" y="3909218"/>
            <a:ext cx="654622" cy="381000"/>
          </a:xfrm>
          <a:prstGeom prst="ellipse">
            <a:avLst/>
          </a:prstGeom>
          <a:solidFill>
            <a:srgbClr val="FFC000">
              <a:alpha val="2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0340EE-B181-448F-8147-0E0EF72D6B76}"/>
              </a:ext>
            </a:extLst>
          </p:cNvPr>
          <p:cNvSpPr/>
          <p:nvPr/>
        </p:nvSpPr>
        <p:spPr>
          <a:xfrm>
            <a:off x="6122262" y="4823618"/>
            <a:ext cx="654622" cy="381000"/>
          </a:xfrm>
          <a:prstGeom prst="ellipse">
            <a:avLst/>
          </a:prstGeom>
          <a:solidFill>
            <a:srgbClr val="FFC000">
              <a:alpha val="2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88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Join, natural join, selection (WHERE)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2.2 – </a:t>
            </a:r>
            <a:r>
              <a:rPr lang="en-GB" b="1" dirty="0"/>
              <a:t>keep only the tuples with all attributes referring to the same instance</a:t>
            </a:r>
            <a:r>
              <a:rPr lang="en-GB" dirty="0"/>
              <a:t> (join, natural join)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AND </a:t>
            </a:r>
            <a:r>
              <a:rPr lang="en-GB" sz="1600" dirty="0" err="1">
                <a:highlight>
                  <a:srgbClr val="FFFF00"/>
                </a:highlight>
              </a:rPr>
              <a:t>ce.course</a:t>
            </a:r>
            <a:r>
              <a:rPr lang="en-GB" sz="1600" dirty="0">
                <a:highlight>
                  <a:srgbClr val="FFFF00"/>
                </a:highlight>
              </a:rPr>
              <a:t> = </a:t>
            </a:r>
            <a:r>
              <a:rPr lang="en-GB" sz="1600" dirty="0" err="1">
                <a:highlight>
                  <a:srgbClr val="FFFF00"/>
                </a:highlight>
              </a:rPr>
              <a:t>e.course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AND </a:t>
            </a:r>
            <a:r>
              <a:rPr lang="en-GB" sz="1600" dirty="0" err="1">
                <a:highlight>
                  <a:srgbClr val="FFFF00"/>
                </a:highlight>
              </a:rPr>
              <a:t>ce.edition</a:t>
            </a:r>
            <a:r>
              <a:rPr lang="en-GB" sz="1600" dirty="0">
                <a:highlight>
                  <a:srgbClr val="FFFF00"/>
                </a:highlight>
              </a:rPr>
              <a:t> = </a:t>
            </a:r>
            <a:r>
              <a:rPr lang="en-GB" sz="1600" dirty="0" err="1">
                <a:highlight>
                  <a:srgbClr val="FFFF00"/>
                </a:highlight>
              </a:rPr>
              <a:t>e.edition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  <a:endParaRPr lang="en-GB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E001EF-E346-4ED2-BD55-DB97277102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178" y="3048000"/>
            <a:ext cx="2559621" cy="35364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9D0F4F-2150-4827-BABB-19B282BDE0AD}"/>
              </a:ext>
            </a:extLst>
          </p:cNvPr>
          <p:cNvSpPr/>
          <p:nvPr/>
        </p:nvSpPr>
        <p:spPr>
          <a:xfrm>
            <a:off x="6736778" y="5738018"/>
            <a:ext cx="1188022" cy="381000"/>
          </a:xfrm>
          <a:prstGeom prst="ellipse">
            <a:avLst/>
          </a:prstGeom>
          <a:solidFill>
            <a:srgbClr val="FFC000">
              <a:alpha val="2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0340EE-B181-448F-8147-0E0EF72D6B76}"/>
              </a:ext>
            </a:extLst>
          </p:cNvPr>
          <p:cNvSpPr/>
          <p:nvPr/>
        </p:nvSpPr>
        <p:spPr>
          <a:xfrm>
            <a:off x="6122262" y="4823618"/>
            <a:ext cx="1269138" cy="381000"/>
          </a:xfrm>
          <a:prstGeom prst="ellipse">
            <a:avLst/>
          </a:prstGeom>
          <a:solidFill>
            <a:srgbClr val="FFC000">
              <a:alpha val="2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49ACE-4296-4DDA-9B30-8B6817067208}"/>
              </a:ext>
            </a:extLst>
          </p:cNvPr>
          <p:cNvSpPr txBox="1"/>
          <p:nvPr/>
        </p:nvSpPr>
        <p:spPr>
          <a:xfrm>
            <a:off x="399709" y="3874199"/>
            <a:ext cx="8287090" cy="923330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Hint (join):</a:t>
            </a:r>
          </a:p>
          <a:p>
            <a:r>
              <a:rPr lang="en-GB" dirty="0"/>
              <a:t>To avoid cartesian products, which in general are not welcome, make sure to have N-1 join criteria when joining N tables.</a:t>
            </a:r>
          </a:p>
        </p:txBody>
      </p:sp>
    </p:spTree>
    <p:extLst>
      <p:ext uri="{BB962C8B-B14F-4D97-AF65-F5344CB8AC3E}">
        <p14:creationId xmlns:p14="http://schemas.microsoft.com/office/powerpoint/2010/main" val="97473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Join, natural join, selection (WHERE)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2.2 – </a:t>
            </a:r>
            <a:r>
              <a:rPr lang="en-GB" b="1" dirty="0"/>
              <a:t>keep only the tuples with all attributes referring to the same instance</a:t>
            </a:r>
            <a:r>
              <a:rPr lang="en-GB" dirty="0"/>
              <a:t> (join, natural join)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</a:t>
            </a:r>
            <a:r>
              <a:rPr lang="en-GB" sz="1600" dirty="0">
                <a:highlight>
                  <a:srgbClr val="FFFF00"/>
                </a:highlight>
              </a:rPr>
              <a:t>student</a:t>
            </a:r>
            <a:r>
              <a:rPr lang="en-GB" sz="1600" dirty="0"/>
              <a:t> s, </a:t>
            </a:r>
            <a:r>
              <a:rPr lang="en-GB" sz="1600" dirty="0">
                <a:highlight>
                  <a:srgbClr val="FFFF00"/>
                </a:highlight>
              </a:rPr>
              <a:t>course</a:t>
            </a:r>
            <a:r>
              <a:rPr lang="en-GB" sz="1600" dirty="0"/>
              <a:t> c, </a:t>
            </a:r>
            <a:r>
              <a:rPr lang="en-GB" sz="1600" dirty="0" err="1">
                <a:highlight>
                  <a:srgbClr val="FFFF00"/>
                </a:highlight>
              </a:rPr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>
                <a:highlight>
                  <a:srgbClr val="FFFF00"/>
                </a:highlight>
              </a:rPr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704CC-6E20-4849-B7FC-C2CDDBDCA976}"/>
              </a:ext>
            </a:extLst>
          </p:cNvPr>
          <p:cNvSpPr txBox="1"/>
          <p:nvPr/>
        </p:nvSpPr>
        <p:spPr>
          <a:xfrm>
            <a:off x="6904703" y="3448665"/>
            <a:ext cx="1505291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4 tables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AFE44-0791-4C4C-AC53-2FB6E5E3E69D}"/>
              </a:ext>
            </a:extLst>
          </p:cNvPr>
          <p:cNvSpPr txBox="1"/>
          <p:nvPr/>
        </p:nvSpPr>
        <p:spPr>
          <a:xfrm>
            <a:off x="6904703" y="4303093"/>
            <a:ext cx="2010697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3 join conditions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16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Join, natural join, selection (WHERE)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2.2 – </a:t>
            </a:r>
            <a:r>
              <a:rPr lang="en-GB" b="1" dirty="0"/>
              <a:t>keep only the tuples with all attributes referring to the same instance</a:t>
            </a:r>
            <a:r>
              <a:rPr lang="en-GB" dirty="0"/>
              <a:t> (join, natural join)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</a:t>
            </a:r>
            <a:r>
              <a:rPr lang="en-GB" sz="1600" dirty="0">
                <a:highlight>
                  <a:srgbClr val="FFFF00"/>
                </a:highlight>
              </a:rPr>
              <a:t>s.id = </a:t>
            </a:r>
            <a:r>
              <a:rPr lang="en-GB" sz="1600" dirty="0" err="1">
                <a:highlight>
                  <a:srgbClr val="FFFF00"/>
                </a:highlight>
              </a:rPr>
              <a:t>e.student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  <a:endParaRPr lang="en-GB" sz="1800" dirty="0"/>
          </a:p>
          <a:p>
            <a:pPr marL="800100" lvl="2" indent="0">
              <a:buNone/>
            </a:pPr>
            <a:endParaRPr lang="en-GB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704CC-6E20-4849-B7FC-C2CDDBDCA976}"/>
              </a:ext>
            </a:extLst>
          </p:cNvPr>
          <p:cNvSpPr txBox="1"/>
          <p:nvPr/>
        </p:nvSpPr>
        <p:spPr>
          <a:xfrm>
            <a:off x="6904703" y="3448665"/>
            <a:ext cx="1505291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4 tables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AFE44-0791-4C4C-AC53-2FB6E5E3E69D}"/>
              </a:ext>
            </a:extLst>
          </p:cNvPr>
          <p:cNvSpPr txBox="1"/>
          <p:nvPr/>
        </p:nvSpPr>
        <p:spPr>
          <a:xfrm>
            <a:off x="6904703" y="4303093"/>
            <a:ext cx="2010697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3 join conditions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414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Join, natural join, selection (WHERE)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2.2 – </a:t>
            </a:r>
            <a:r>
              <a:rPr lang="en-GB" b="1" dirty="0"/>
              <a:t>keep only the tuples with all attributes referring to the same instance</a:t>
            </a:r>
            <a:r>
              <a:rPr lang="en-GB" dirty="0"/>
              <a:t> (join, natural join)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>
                <a:highlight>
                  <a:srgbClr val="FFFF00"/>
                </a:highlight>
              </a:rPr>
              <a:t>c.code</a:t>
            </a:r>
            <a:r>
              <a:rPr lang="en-GB" sz="1600" dirty="0">
                <a:highlight>
                  <a:srgbClr val="FFFF00"/>
                </a:highlight>
              </a:rPr>
              <a:t> = </a:t>
            </a:r>
            <a:r>
              <a:rPr lang="en-GB" sz="1600" dirty="0" err="1">
                <a:highlight>
                  <a:srgbClr val="FFFF00"/>
                </a:highlight>
              </a:rPr>
              <a:t>ce.course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704CC-6E20-4849-B7FC-C2CDDBDCA976}"/>
              </a:ext>
            </a:extLst>
          </p:cNvPr>
          <p:cNvSpPr txBox="1"/>
          <p:nvPr/>
        </p:nvSpPr>
        <p:spPr>
          <a:xfrm>
            <a:off x="6904703" y="3448665"/>
            <a:ext cx="1505291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4 tables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AFE44-0791-4C4C-AC53-2FB6E5E3E69D}"/>
              </a:ext>
            </a:extLst>
          </p:cNvPr>
          <p:cNvSpPr txBox="1"/>
          <p:nvPr/>
        </p:nvSpPr>
        <p:spPr>
          <a:xfrm>
            <a:off x="6904703" y="4303093"/>
            <a:ext cx="2010697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3 join conditions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1413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Join, natural join, selection (WHERE)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2.2 – </a:t>
            </a:r>
            <a:r>
              <a:rPr lang="en-GB" b="1" dirty="0"/>
              <a:t>keep only the tuples with all attributes referring to the same instance</a:t>
            </a:r>
            <a:r>
              <a:rPr lang="en-GB" dirty="0"/>
              <a:t> (join, natural join)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>
                <a:highlight>
                  <a:srgbClr val="FFFF00"/>
                </a:highlight>
              </a:rPr>
              <a:t>ce.course</a:t>
            </a:r>
            <a:r>
              <a:rPr lang="en-GB" sz="1600" dirty="0">
                <a:highlight>
                  <a:srgbClr val="FFFF00"/>
                </a:highlight>
              </a:rPr>
              <a:t> = </a:t>
            </a:r>
            <a:r>
              <a:rPr lang="en-GB" sz="1600" dirty="0" err="1">
                <a:highlight>
                  <a:srgbClr val="FFFF00"/>
                </a:highlight>
              </a:rPr>
              <a:t>e.course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>
                <a:highlight>
                  <a:srgbClr val="FFFF00"/>
                </a:highlight>
              </a:rPr>
              <a:t>ce.edition</a:t>
            </a:r>
            <a:r>
              <a:rPr lang="en-GB" sz="1600" dirty="0">
                <a:highlight>
                  <a:srgbClr val="FFFF00"/>
                </a:highlight>
              </a:rPr>
              <a:t> = </a:t>
            </a:r>
            <a:r>
              <a:rPr lang="en-GB" sz="1600" dirty="0" err="1">
                <a:highlight>
                  <a:srgbClr val="FFFF00"/>
                </a:highlight>
              </a:rPr>
              <a:t>e.edition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  <a:endParaRPr lang="en-GB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704CC-6E20-4849-B7FC-C2CDDBDCA976}"/>
              </a:ext>
            </a:extLst>
          </p:cNvPr>
          <p:cNvSpPr txBox="1"/>
          <p:nvPr/>
        </p:nvSpPr>
        <p:spPr>
          <a:xfrm>
            <a:off x="6904703" y="3448665"/>
            <a:ext cx="1505291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4 tables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AFE44-0791-4C4C-AC53-2FB6E5E3E69D}"/>
              </a:ext>
            </a:extLst>
          </p:cNvPr>
          <p:cNvSpPr txBox="1"/>
          <p:nvPr/>
        </p:nvSpPr>
        <p:spPr>
          <a:xfrm>
            <a:off x="6904703" y="4303093"/>
            <a:ext cx="2010697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3 join conditions</a:t>
            </a:r>
            <a:endParaRPr lang="en-GB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8B618D2-BE1E-408C-AB59-3CBAED3A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98" y="475200"/>
            <a:ext cx="9144000" cy="594693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0A741C0-9B92-4CF7-8CCE-3BA82F0E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98" y="475200"/>
            <a:ext cx="9144000" cy="59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Join, natural join, selection (WHERE)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2.2 – </a:t>
            </a:r>
            <a:r>
              <a:rPr lang="en-GB" b="1" dirty="0"/>
              <a:t>keep only the tuples with all attributes referring to the same instance</a:t>
            </a:r>
            <a:r>
              <a:rPr lang="en-GB" dirty="0"/>
              <a:t> (join, natural join)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  <a:endParaRPr lang="en-GB" sz="1800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D6A1BC2-8627-4C83-BA40-48601275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9144000" cy="11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/>
          <p:cNvSpPr txBox="1">
            <a:spLocks noGrp="1" noChangeArrowheads="1"/>
          </p:cNvSpPr>
          <p:nvPr>
            <p:ph idx="1"/>
          </p:nvPr>
        </p:nvSpPr>
        <p:spPr bwMode="auto">
          <a:xfrm>
            <a:off x="304800" y="1524000"/>
            <a:ext cx="8229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normAutofit/>
          </a:bodyPr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68338" indent="-325438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020763" indent="-3492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SzPct val="100000"/>
              <a:buFont typeface="Wingdings" pitchFamily="2" charset="2"/>
              <a:buChar char="Ø"/>
              <a:defRPr/>
            </a:pPr>
            <a:r>
              <a:rPr lang="pt-PT" sz="1600" dirty="0">
                <a:latin typeface="Calibri"/>
                <a:cs typeface="Calibri"/>
              </a:rPr>
              <a:t>O SELECT permite extrair informação de uma Base de Dados ou seja, efetuar consultas à Base de Dados.</a:t>
            </a:r>
          </a:p>
          <a:p>
            <a:pPr>
              <a:buSzPct val="100000"/>
              <a:buFont typeface="Wingdings" pitchFamily="2" charset="2"/>
              <a:buChar char="Ø"/>
              <a:defRPr/>
            </a:pPr>
            <a:r>
              <a:rPr lang="pt-PT" sz="1600" dirty="0">
                <a:latin typeface="Calibri"/>
                <a:cs typeface="Calibri"/>
              </a:rPr>
              <a:t>O resultado  de uma consulta é uma relação. </a:t>
            </a:r>
          </a:p>
          <a:p>
            <a:pPr>
              <a:buSzPct val="100000"/>
              <a:buFont typeface="Wingdings" pitchFamily="2" charset="2"/>
              <a:buChar char="Ø"/>
              <a:defRPr/>
            </a:pPr>
            <a:r>
              <a:rPr lang="pt-PT" sz="1600" dirty="0">
                <a:latin typeface="Calibri"/>
                <a:cs typeface="Calibri"/>
              </a:rPr>
              <a:t>Na sua forma mais básica é preciso apenas indicar a cláusula SELECT e FROM, sendo as restantes opcionais.</a:t>
            </a:r>
          </a:p>
          <a:p>
            <a:pPr>
              <a:buSzPct val="100000"/>
              <a:buFont typeface="Wingdings" pitchFamily="2" charset="2"/>
              <a:buChar char="Ø"/>
              <a:defRPr/>
            </a:pPr>
            <a:endParaRPr lang="pt-PT" sz="1600" dirty="0">
              <a:latin typeface="Calibri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  <a:defRPr/>
            </a:pPr>
            <a:endParaRPr lang="pt-PT" sz="1600" dirty="0">
              <a:latin typeface="Calibri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  <a:defRPr/>
            </a:pPr>
            <a:endParaRPr lang="pt-PT" sz="1600" dirty="0">
              <a:latin typeface="Calibri"/>
              <a:cs typeface="Calibri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3D59A39-9A16-2E41-ACF7-FA4F366B268A}"/>
              </a:ext>
            </a:extLst>
          </p:cNvPr>
          <p:cNvSpPr txBox="1">
            <a:spLocks noChangeArrowheads="1"/>
          </p:cNvSpPr>
          <p:nvPr/>
        </p:nvSpPr>
        <p:spPr>
          <a:xfrm>
            <a:off x="1181100" y="3429000"/>
            <a:ext cx="6477000" cy="316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5715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0"/>
              <a:buNone/>
            </a:pPr>
            <a:endParaRPr lang="pt-P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charset="0"/>
              <a:buNone/>
            </a:pPr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[ </a:t>
            </a:r>
            <a:r>
              <a:rPr lang="pt-PT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| DISTINCT ] &lt;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select_list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>
              <a:buFont typeface="Wingdings" charset="0"/>
              <a:buNone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FROM &lt;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table_list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>
              <a:buFont typeface="Wingdings" charset="0"/>
              <a:buNone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[WHERE &lt;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pt-PT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_expression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&gt;]</a:t>
            </a:r>
          </a:p>
          <a:p>
            <a:pPr lvl="1">
              <a:buFont typeface="Wingdings" charset="0"/>
              <a:buNone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[GROUP BY &lt;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groupby_list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&gt;]</a:t>
            </a:r>
          </a:p>
          <a:p>
            <a:pPr lvl="1">
              <a:buFont typeface="Wingdings" charset="0"/>
              <a:buNone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[HAVING &lt;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having_expression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&gt;]</a:t>
            </a:r>
          </a:p>
          <a:p>
            <a:pPr lvl="1">
              <a:buFont typeface="Wingdings" charset="0"/>
              <a:buNone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[ORDER BY &lt;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orderby_list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&gt; [DESC|ASC]] </a:t>
            </a:r>
          </a:p>
          <a:p>
            <a:pPr lvl="1">
              <a:buFont typeface="Wingdings" charset="0"/>
              <a:buNone/>
            </a:pPr>
            <a:endParaRPr lang="pt-P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P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6687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Join, natural join, selection (WHERE)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2.2 – </a:t>
            </a:r>
            <a:r>
              <a:rPr lang="en-GB" b="1" dirty="0"/>
              <a:t>keep only the tuples with all attributes referring to the same instance</a:t>
            </a:r>
            <a:r>
              <a:rPr lang="en-GB" dirty="0"/>
              <a:t> (join, natural join)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FROM student s, course c, </a:t>
            </a:r>
            <a:r>
              <a:rPr lang="en-GB" sz="1600" dirty="0" err="1">
                <a:highlight>
                  <a:srgbClr val="FFFF00"/>
                </a:highlight>
              </a:rPr>
              <a:t>course_edition</a:t>
            </a:r>
            <a:r>
              <a:rPr lang="en-GB" sz="1600" dirty="0">
                <a:highlight>
                  <a:srgbClr val="FFFF00"/>
                </a:highlight>
              </a:rPr>
              <a:t> </a:t>
            </a:r>
            <a:r>
              <a:rPr lang="en-GB" sz="1600" dirty="0" err="1">
                <a:highlight>
                  <a:srgbClr val="FFFF00"/>
                </a:highlight>
              </a:rPr>
              <a:t>ce</a:t>
            </a:r>
            <a:r>
              <a:rPr lang="en-GB" sz="1600" dirty="0">
                <a:highlight>
                  <a:srgbClr val="FFFF00"/>
                </a:highlight>
              </a:rPr>
              <a:t>, </a:t>
            </a:r>
            <a:r>
              <a:rPr lang="en-GB" sz="1600" dirty="0" err="1">
                <a:highlight>
                  <a:srgbClr val="FFFF00"/>
                </a:highlight>
              </a:rPr>
              <a:t>enroll</a:t>
            </a:r>
            <a:r>
              <a:rPr lang="en-GB" sz="1600" dirty="0">
                <a:highlight>
                  <a:srgbClr val="FFFF00"/>
                </a:highlight>
              </a:rPr>
              <a:t> e</a:t>
            </a: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WHERE s.id = </a:t>
            </a:r>
            <a:r>
              <a:rPr lang="en-GB" sz="1600" dirty="0" err="1">
                <a:highlight>
                  <a:srgbClr val="FFFF00"/>
                </a:highlight>
              </a:rPr>
              <a:t>e.student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AND </a:t>
            </a:r>
            <a:r>
              <a:rPr lang="en-GB" sz="1600" dirty="0" err="1">
                <a:highlight>
                  <a:srgbClr val="FFFF00"/>
                </a:highlight>
              </a:rPr>
              <a:t>c.code</a:t>
            </a:r>
            <a:r>
              <a:rPr lang="en-GB" sz="1600" dirty="0">
                <a:highlight>
                  <a:srgbClr val="FFFF00"/>
                </a:highlight>
              </a:rPr>
              <a:t> = </a:t>
            </a:r>
            <a:r>
              <a:rPr lang="en-GB" sz="1600" dirty="0" err="1">
                <a:highlight>
                  <a:srgbClr val="FFFF00"/>
                </a:highlight>
              </a:rPr>
              <a:t>ce.course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AND </a:t>
            </a:r>
            <a:r>
              <a:rPr lang="en-GB" sz="1600" dirty="0" err="1">
                <a:highlight>
                  <a:srgbClr val="FFFF00"/>
                </a:highlight>
              </a:rPr>
              <a:t>ce.course</a:t>
            </a:r>
            <a:r>
              <a:rPr lang="en-GB" sz="1600" dirty="0">
                <a:highlight>
                  <a:srgbClr val="FFFF00"/>
                </a:highlight>
              </a:rPr>
              <a:t> = </a:t>
            </a:r>
            <a:r>
              <a:rPr lang="en-GB" sz="1600" dirty="0" err="1">
                <a:highlight>
                  <a:srgbClr val="FFFF00"/>
                </a:highlight>
              </a:rPr>
              <a:t>e.course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AND </a:t>
            </a:r>
            <a:r>
              <a:rPr lang="en-GB" sz="1600" dirty="0" err="1">
                <a:highlight>
                  <a:srgbClr val="FFFF00"/>
                </a:highlight>
              </a:rPr>
              <a:t>ce.edition</a:t>
            </a:r>
            <a:r>
              <a:rPr lang="en-GB" sz="1600" dirty="0">
                <a:highlight>
                  <a:srgbClr val="FFFF00"/>
                </a:highlight>
              </a:rPr>
              <a:t> = </a:t>
            </a:r>
            <a:r>
              <a:rPr lang="en-GB" sz="1600" dirty="0" err="1">
                <a:highlight>
                  <a:srgbClr val="FFFF00"/>
                </a:highlight>
              </a:rPr>
              <a:t>e.edition</a:t>
            </a:r>
            <a:endParaRPr lang="en-GB" sz="1600" dirty="0">
              <a:highlight>
                <a:srgbClr val="FFFF00"/>
              </a:highlight>
            </a:endParaRP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D6A1BC2-8627-4C83-BA40-48601275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6674"/>
            <a:ext cx="9144000" cy="11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6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Query criteria, selection (WHERE)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2.3 – </a:t>
            </a:r>
            <a:r>
              <a:rPr lang="en-GB" b="1" dirty="0"/>
              <a:t>filter out the tuples not matching the criteria of relevance </a:t>
            </a:r>
            <a:r>
              <a:rPr lang="en-GB" dirty="0"/>
              <a:t>(selection)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AND </a:t>
            </a:r>
            <a:r>
              <a:rPr lang="en-GB" sz="1600" dirty="0" err="1">
                <a:highlight>
                  <a:srgbClr val="FFFF00"/>
                </a:highlight>
              </a:rPr>
              <a:t>ce.year</a:t>
            </a:r>
            <a:r>
              <a:rPr lang="en-GB" sz="1600" dirty="0">
                <a:highlight>
                  <a:srgbClr val="FFFF00"/>
                </a:highlight>
              </a:rPr>
              <a:t> = 2020</a:t>
            </a: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AND </a:t>
            </a:r>
            <a:r>
              <a:rPr lang="en-GB" sz="1600" dirty="0" err="1">
                <a:highlight>
                  <a:srgbClr val="FFFF00"/>
                </a:highlight>
              </a:rPr>
              <a:t>ce.semester</a:t>
            </a:r>
            <a:r>
              <a:rPr lang="en-GB" sz="1600" dirty="0">
                <a:highlight>
                  <a:srgbClr val="FFFF00"/>
                </a:highlight>
              </a:rPr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D6A1BC2-8627-4C83-BA40-48601275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6674"/>
            <a:ext cx="9144000" cy="11513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751C4D-C452-43EA-9925-6857FB1A254F}"/>
              </a:ext>
            </a:extLst>
          </p:cNvPr>
          <p:cNvSpPr/>
          <p:nvPr/>
        </p:nvSpPr>
        <p:spPr>
          <a:xfrm>
            <a:off x="4724400" y="5873214"/>
            <a:ext cx="762000" cy="1151326"/>
          </a:xfrm>
          <a:prstGeom prst="ellipse">
            <a:avLst/>
          </a:prstGeom>
          <a:solidFill>
            <a:srgbClr val="FFC000">
              <a:alpha val="2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A2C35D-4E2B-4E0D-8AFF-13356AED2450}"/>
              </a:ext>
            </a:extLst>
          </p:cNvPr>
          <p:cNvSpPr/>
          <p:nvPr/>
        </p:nvSpPr>
        <p:spPr>
          <a:xfrm>
            <a:off x="5562600" y="5873214"/>
            <a:ext cx="762000" cy="1151326"/>
          </a:xfrm>
          <a:prstGeom prst="ellipse">
            <a:avLst/>
          </a:prstGeom>
          <a:solidFill>
            <a:srgbClr val="FFC000">
              <a:alpha val="2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5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Aggregation, clustering, grouping (GROUP BY)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2.4 – </a:t>
            </a:r>
            <a:r>
              <a:rPr lang="en-GB" b="1" dirty="0"/>
              <a:t>aggregate tuples by the attributes in GROUP BY clause </a:t>
            </a:r>
            <a:r>
              <a:rPr lang="en-GB" dirty="0"/>
              <a:t>(aggregation)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1EEE154-414E-4063-8EB4-047790C43B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091"/>
            <a:ext cx="9144000" cy="915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C9041-6CF5-44AB-B843-4A00FECDF708}"/>
              </a:ext>
            </a:extLst>
          </p:cNvPr>
          <p:cNvSpPr txBox="1"/>
          <p:nvPr/>
        </p:nvSpPr>
        <p:spPr>
          <a:xfrm>
            <a:off x="399709" y="3874199"/>
            <a:ext cx="8287090" cy="1200329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Hint (GROUP BY):</a:t>
            </a:r>
          </a:p>
          <a:p>
            <a:r>
              <a:rPr lang="en-GB" dirty="0"/>
              <a:t>To prevent ambiguity, when a SELECT statement has a GROUP BY clause, all its projected attributes (SELECT clause) must be either aggregate functions or named in the GROUP BY clause</a:t>
            </a:r>
          </a:p>
        </p:txBody>
      </p:sp>
    </p:spTree>
    <p:extLst>
      <p:ext uri="{BB962C8B-B14F-4D97-AF65-F5344CB8AC3E}">
        <p14:creationId xmlns:p14="http://schemas.microsoft.com/office/powerpoint/2010/main" val="17731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Aggregation, clustering, grouping (GROUP BY)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2.4 – </a:t>
            </a:r>
            <a:r>
              <a:rPr lang="en-GB" b="1" dirty="0"/>
              <a:t>aggregate tuples by the attributes in GROUP BY clause </a:t>
            </a:r>
            <a:r>
              <a:rPr lang="en-GB" dirty="0"/>
              <a:t>(aggregation)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HAVING SUM(</a:t>
            </a:r>
            <a:r>
              <a:rPr lang="en-GB" sz="1600" dirty="0" err="1">
                <a:highlight>
                  <a:srgbClr val="FFFF00"/>
                </a:highlight>
              </a:rPr>
              <a:t>c.ects</a:t>
            </a:r>
            <a:r>
              <a:rPr lang="en-GB" sz="1600" dirty="0">
                <a:highlight>
                  <a:srgbClr val="FFFF00"/>
                </a:highlight>
              </a:rPr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1EEE154-414E-4063-8EB4-047790C43B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091"/>
            <a:ext cx="9144000" cy="9153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44EFFB3-F6C7-4387-B57A-ED8EE312459B}"/>
              </a:ext>
            </a:extLst>
          </p:cNvPr>
          <p:cNvSpPr/>
          <p:nvPr/>
        </p:nvSpPr>
        <p:spPr>
          <a:xfrm>
            <a:off x="2667000" y="3886200"/>
            <a:ext cx="609600" cy="304800"/>
          </a:xfrm>
          <a:prstGeom prst="ellipse">
            <a:avLst/>
          </a:prstGeom>
          <a:solidFill>
            <a:srgbClr val="FFC000">
              <a:alpha val="2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418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Aggregation, clustering, grouping (GROUP BY)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2.4 – </a:t>
            </a:r>
            <a:r>
              <a:rPr lang="en-GB" b="1" dirty="0"/>
              <a:t>aggregate tuples by the attributes in GROUP BY clause </a:t>
            </a:r>
            <a:r>
              <a:rPr lang="en-GB" dirty="0"/>
              <a:t>(aggregation)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HAVING SUM(</a:t>
            </a:r>
            <a:r>
              <a:rPr lang="en-GB" sz="1600" dirty="0" err="1">
                <a:highlight>
                  <a:srgbClr val="FFFF00"/>
                </a:highlight>
              </a:rPr>
              <a:t>c.ects</a:t>
            </a:r>
            <a:r>
              <a:rPr lang="en-GB" sz="1600" dirty="0">
                <a:highlight>
                  <a:srgbClr val="FFFF00"/>
                </a:highlight>
              </a:rPr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000A594-2E39-440D-8179-1B05F1A8C7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400"/>
            <a:ext cx="9144000" cy="688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C9041-6CF5-44AB-B843-4A00FECDF708}"/>
              </a:ext>
            </a:extLst>
          </p:cNvPr>
          <p:cNvSpPr txBox="1"/>
          <p:nvPr/>
        </p:nvSpPr>
        <p:spPr>
          <a:xfrm>
            <a:off x="542755" y="3429000"/>
            <a:ext cx="8287090" cy="2108269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Hint (HAVING):</a:t>
            </a:r>
          </a:p>
          <a:p>
            <a:r>
              <a:rPr lang="en-GB" dirty="0"/>
              <a:t>HAVING exists only in a GROUP BY; if we have no GROUP BY clause we cannot have the HAVING clause.</a:t>
            </a:r>
          </a:p>
          <a:p>
            <a:endParaRPr lang="en-GB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The HAVING clause sets selection criteria for each group generated by the GROUP BY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The WHERE clause sets selection criteria for each tuple before grouping</a:t>
            </a:r>
          </a:p>
        </p:txBody>
      </p:sp>
    </p:spTree>
    <p:extLst>
      <p:ext uri="{BB962C8B-B14F-4D97-AF65-F5344CB8AC3E}">
        <p14:creationId xmlns:p14="http://schemas.microsoft.com/office/powerpoint/2010/main" val="14312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/>
          <a:lstStyle/>
          <a:p>
            <a:r>
              <a:rPr lang="en-GB" dirty="0"/>
              <a:t>Aggregation, clustering, grouping (GROUP BY)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2.5 – </a:t>
            </a:r>
            <a:r>
              <a:rPr lang="en-GB" b="1" dirty="0"/>
              <a:t>sort the results set according to the ORDER BY clause </a:t>
            </a:r>
            <a:r>
              <a:rPr lang="en-GB" dirty="0"/>
              <a:t>(sorting the output result set)</a:t>
            </a:r>
          </a:p>
          <a:p>
            <a:pPr marL="800100" lvl="2" indent="0">
              <a:buNone/>
            </a:pPr>
            <a:r>
              <a:rPr lang="en-GB" sz="1600" dirty="0"/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ORDER BY s.name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ADC6E68-DBBB-4DFF-9375-C7982133EA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400"/>
            <a:ext cx="9144000" cy="6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0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7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GB" dirty="0"/>
              <a:t>Projection, settle result set attributes (SELECT fields)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458200" cy="4297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dirty="0"/>
              <a:t>STEP 2.6 – </a:t>
            </a:r>
            <a:r>
              <a:rPr lang="en-GB" b="1" dirty="0"/>
              <a:t>specify the structure of the output/result set </a:t>
            </a:r>
            <a:r>
              <a:rPr lang="en-GB" dirty="0"/>
              <a:t>(attributes, constants, expressions in the SELECT clause)</a:t>
            </a:r>
          </a:p>
          <a:p>
            <a:pPr marL="800100" lvl="2" indent="0">
              <a:buNone/>
            </a:pPr>
            <a:r>
              <a:rPr lang="en-GB" sz="1600" dirty="0">
                <a:highlight>
                  <a:srgbClr val="FFFF00"/>
                </a:highlight>
              </a:rPr>
              <a:t>SELECT name</a:t>
            </a:r>
          </a:p>
          <a:p>
            <a:pPr marL="800100" lvl="2" indent="0"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800100" lvl="2" indent="0"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800100" lvl="2" indent="0"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800100" lvl="2" indent="0">
              <a:buNone/>
            </a:pPr>
            <a:r>
              <a:rPr lang="en-GB" sz="1600" dirty="0"/>
              <a:t>GROUP BY s.name</a:t>
            </a:r>
          </a:p>
          <a:p>
            <a:pPr marL="800100" lvl="2" indent="0"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800100" lvl="2" indent="0">
              <a:buNone/>
            </a:pPr>
            <a:r>
              <a:rPr lang="en-GB" sz="1600" dirty="0"/>
              <a:t>ORDER BY s.name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D831DAD-3CAE-4E40-9665-2D3384949B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400"/>
            <a:ext cx="9144000" cy="68886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151757-7AAA-47E0-BF66-4AAF80E70218}"/>
              </a:ext>
            </a:extLst>
          </p:cNvPr>
          <p:cNvSpPr/>
          <p:nvPr/>
        </p:nvSpPr>
        <p:spPr>
          <a:xfrm>
            <a:off x="533400" y="3491060"/>
            <a:ext cx="1066800" cy="928539"/>
          </a:xfrm>
          <a:prstGeom prst="ellipse">
            <a:avLst/>
          </a:prstGeom>
          <a:solidFill>
            <a:srgbClr val="FFC000">
              <a:alpha val="2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6B69C7F-169A-4E37-B614-0BF18FD1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102171"/>
            <a:ext cx="7715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1B6-3F06-4637-8AA2-01A9A83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372685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Name of the students who are enrolled in the first semester of 2020 to courses summing up more than 10 ECTS credits?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E4B-34BF-4D7A-B1BD-0A926D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0" y="2560637"/>
            <a:ext cx="5016910" cy="277336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SELECT name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FROM student s, course c, </a:t>
            </a:r>
            <a:r>
              <a:rPr lang="en-GB" sz="1600" dirty="0" err="1"/>
              <a:t>course_edition</a:t>
            </a:r>
            <a:r>
              <a:rPr lang="en-GB" sz="1600" dirty="0"/>
              <a:t> </a:t>
            </a:r>
            <a:r>
              <a:rPr lang="en-GB" sz="1600" dirty="0" err="1"/>
              <a:t>ce</a:t>
            </a:r>
            <a:r>
              <a:rPr lang="en-GB" sz="1600" dirty="0"/>
              <a:t>, </a:t>
            </a:r>
            <a:r>
              <a:rPr lang="en-GB" sz="1600" dirty="0" err="1"/>
              <a:t>enroll</a:t>
            </a:r>
            <a:r>
              <a:rPr lang="en-GB" sz="1600" dirty="0"/>
              <a:t> 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WHERE s.id = </a:t>
            </a:r>
            <a:r>
              <a:rPr lang="en-GB" sz="1600" dirty="0" err="1"/>
              <a:t>e.student</a:t>
            </a: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AND </a:t>
            </a:r>
            <a:r>
              <a:rPr lang="en-GB" sz="1600" dirty="0" err="1"/>
              <a:t>c.code</a:t>
            </a:r>
            <a:r>
              <a:rPr lang="en-GB" sz="1600" dirty="0"/>
              <a:t> = </a:t>
            </a:r>
            <a:r>
              <a:rPr lang="en-GB" sz="1600" dirty="0" err="1"/>
              <a:t>ce.course</a:t>
            </a: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AND </a:t>
            </a:r>
            <a:r>
              <a:rPr lang="en-GB" sz="1600" dirty="0" err="1"/>
              <a:t>ce.course</a:t>
            </a:r>
            <a:r>
              <a:rPr lang="en-GB" sz="1600" dirty="0"/>
              <a:t> = </a:t>
            </a:r>
            <a:r>
              <a:rPr lang="en-GB" sz="1600" dirty="0" err="1"/>
              <a:t>e.course</a:t>
            </a: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AND </a:t>
            </a:r>
            <a:r>
              <a:rPr lang="en-GB" sz="1600" dirty="0" err="1"/>
              <a:t>ce.edition</a:t>
            </a:r>
            <a:r>
              <a:rPr lang="en-GB" sz="1600" dirty="0"/>
              <a:t> = </a:t>
            </a:r>
            <a:r>
              <a:rPr lang="en-GB" sz="1600" dirty="0" err="1"/>
              <a:t>e.edition</a:t>
            </a: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AND </a:t>
            </a:r>
            <a:r>
              <a:rPr lang="en-GB" sz="1600" dirty="0" err="1"/>
              <a:t>ce.year</a:t>
            </a:r>
            <a:r>
              <a:rPr lang="en-GB" sz="1600" dirty="0"/>
              <a:t> = 2020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AND </a:t>
            </a:r>
            <a:r>
              <a:rPr lang="en-GB" sz="1600" dirty="0" err="1"/>
              <a:t>ce.semester</a:t>
            </a:r>
            <a:r>
              <a:rPr lang="en-GB" sz="1600" dirty="0"/>
              <a:t>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GROUP BY s.name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HAVING SUM(</a:t>
            </a:r>
            <a:r>
              <a:rPr lang="en-GB" sz="1600" dirty="0" err="1"/>
              <a:t>c.ects</a:t>
            </a:r>
            <a:r>
              <a:rPr lang="en-GB" sz="1600" dirty="0"/>
              <a:t>) &gt; 10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ORDER BY s.name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6B69C7F-169A-4E37-B614-0BF18FD1E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986338"/>
            <a:ext cx="771525" cy="6953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FC5856C-9720-4098-9471-E427C1A7D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60637"/>
            <a:ext cx="3110358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2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pt-PT" dirty="0">
                <a:latin typeface="Garamond" charset="0"/>
              </a:rPr>
              <a:t>Consultas de dados numa BDR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534400" cy="41148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Dado 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UoD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domínio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inscrições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disciplinas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representado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pelo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de dados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relacional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 eaLnBrk="1" hangingPunct="1">
              <a:lnSpc>
                <a:spcPct val="110000"/>
              </a:lnSpc>
              <a:buNone/>
            </a:pPr>
            <a:endParaRPr lang="en-US" sz="1800" dirty="0">
              <a:latin typeface="Arial" charset="0"/>
            </a:endParaRPr>
          </a:p>
          <a:p>
            <a:pPr marL="360363" indent="0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Curso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odigo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9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0363" indent="0" eaLnBrk="1" hangingPunct="1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Aluno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numero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mediaAcesso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0363" indent="0" eaLnBrk="1" hangingPunct="1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Disciplina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codigo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0363" indent="0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Ingresso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numAluno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anoLetivo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codCurso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0363" indent="0" eaLnBrk="1" hangingPunct="1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Inscricao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codDisciplina</a:t>
            </a:r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numAluno</a:t>
            </a:r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anoLetivo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dataInscricao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notaFreq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notaExame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Picture 2" descr="diagrama.jpg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2135" y="2513501"/>
            <a:ext cx="5404450" cy="3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/>
          <p:cNvSpPr txBox="1">
            <a:spLocks noGrp="1" noChangeArrowheads="1"/>
          </p:cNvSpPr>
          <p:nvPr>
            <p:ph idx="1"/>
          </p:nvPr>
        </p:nvSpPr>
        <p:spPr bwMode="auto">
          <a:xfrm>
            <a:off x="228600" y="14478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normAutofit/>
          </a:bodyPr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68338" indent="-325438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020763" indent="-3492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SzPct val="100000"/>
              <a:buFont typeface="Wingdings" pitchFamily="2" charset="2"/>
              <a:buChar char="Ø"/>
            </a:pPr>
            <a:r>
              <a:rPr lang="pt-PT" sz="18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SQL permite duplicados nas relações, bem como nos resultados das consultas. </a:t>
            </a:r>
          </a:p>
          <a:p>
            <a:pPr>
              <a:lnSpc>
                <a:spcPct val="50000"/>
              </a:lnSpc>
              <a:buSzPct val="100000"/>
              <a:buFont typeface="Wingdings" pitchFamily="2" charset="2"/>
              <a:buChar char="Ø"/>
            </a:pPr>
            <a:endParaRPr lang="pt-PT" sz="140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</a:pPr>
            <a:r>
              <a:rPr lang="pt-PT" sz="18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Para forçar a eliminação de duplicados, deve-se inserir a declaração </a:t>
            </a:r>
            <a:r>
              <a:rPr lang="pt-PT" sz="1800" b="1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DISTINCT</a:t>
            </a:r>
            <a:r>
              <a:rPr lang="pt-PT" sz="18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depois do </a:t>
            </a:r>
            <a:r>
              <a:rPr lang="pt-PT" sz="1800" dirty="0" err="1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select</a:t>
            </a:r>
            <a:r>
              <a:rPr lang="pt-PT" sz="18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 </a:t>
            </a:r>
          </a:p>
          <a:p>
            <a:pPr>
              <a:buSzPct val="100000"/>
              <a:buFont typeface="Wingdings" pitchFamily="2" charset="2"/>
              <a:buChar char="Ø"/>
            </a:pPr>
            <a:endParaRPr lang="pt-PT" sz="180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</a:pPr>
            <a:endParaRPr lang="pt-PT" sz="180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</a:pPr>
            <a:endParaRPr lang="pt-PT" sz="140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</a:pPr>
            <a:r>
              <a:rPr lang="pt-PT" sz="18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 cláusula SELECT pode conter expressões aritméticas envolvendo os</a:t>
            </a:r>
            <a:r>
              <a:rPr lang="pt-PT" sz="1800" dirty="0">
                <a:latin typeface="Calibri"/>
                <a:cs typeface="Calibri"/>
              </a:rPr>
              <a:t> </a:t>
            </a:r>
            <a:r>
              <a:rPr lang="pt-PT" sz="18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operadores +, - , * ,  / e operações em constantes ou atributos dos registos</a:t>
            </a:r>
            <a:r>
              <a:rPr lang="pt-PT" sz="1800" dirty="0">
                <a:latin typeface="Calibri"/>
                <a:cs typeface="Calibri"/>
              </a:rPr>
              <a:t>. </a:t>
            </a:r>
          </a:p>
          <a:p>
            <a:pPr>
              <a:lnSpc>
                <a:spcPct val="50000"/>
              </a:lnSpc>
              <a:buSzPct val="100000"/>
              <a:buFont typeface="Wingdings" pitchFamily="2" charset="2"/>
              <a:buChar char="Ø"/>
            </a:pPr>
            <a:endParaRPr lang="pt-PT" sz="1400" dirty="0">
              <a:latin typeface="Calibri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</a:pPr>
            <a:r>
              <a:rPr lang="pt-PT" sz="1800" dirty="0">
                <a:latin typeface="Calibri"/>
                <a:cs typeface="Calibri"/>
              </a:rPr>
              <a:t>A cláusula SELECT também permite renomear os nomes da tabelas e os nomes dos atributos</a:t>
            </a: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8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3048000"/>
            <a:ext cx="4114800" cy="7201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Calibri"/>
                <a:cs typeface="Calibri"/>
              </a:rPr>
              <a:t>SELECT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Calibri"/>
              </a:rPr>
              <a:t>DISTINCT</a:t>
            </a:r>
            <a:r>
              <a:rPr lang="en-US" sz="1600" b="1" dirty="0">
                <a:latin typeface="Calibri"/>
                <a:cs typeface="Calibri"/>
              </a:rPr>
              <a:t> &lt; </a:t>
            </a:r>
            <a:r>
              <a:rPr lang="en-US" sz="1600" b="1" dirty="0" err="1">
                <a:latin typeface="Calibri"/>
                <a:cs typeface="Calibri"/>
              </a:rPr>
              <a:t>lista</a:t>
            </a:r>
            <a:r>
              <a:rPr lang="en-US" sz="1600" b="1" dirty="0">
                <a:latin typeface="Calibri"/>
                <a:cs typeface="Calibri"/>
              </a:rPr>
              <a:t> de </a:t>
            </a:r>
            <a:r>
              <a:rPr lang="en-US" sz="1600" b="1" dirty="0" err="1">
                <a:latin typeface="Calibri"/>
                <a:cs typeface="Calibri"/>
              </a:rPr>
              <a:t>atributos</a:t>
            </a:r>
            <a:r>
              <a:rPr lang="en-US" sz="1600" b="1" dirty="0">
                <a:latin typeface="Calibri"/>
                <a:cs typeface="Calibri"/>
              </a:rPr>
              <a:t>&gt;</a:t>
            </a:r>
          </a:p>
          <a:p>
            <a:pPr indent="84138">
              <a:lnSpc>
                <a:spcPct val="130000"/>
              </a:lnSpc>
            </a:pPr>
            <a:r>
              <a:rPr lang="is-IS" sz="1600" b="1" dirty="0">
                <a:latin typeface="Calibri"/>
                <a:cs typeface="Calibri"/>
              </a:rPr>
              <a:t>…..</a:t>
            </a:r>
            <a:endParaRPr lang="en-US" sz="1600" dirty="0">
              <a:latin typeface="Calibri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95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263C4E-9963-BF41-B2CD-F3119D1C0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65" r="89167"/>
          <a:stretch/>
        </p:blipFill>
        <p:spPr>
          <a:xfrm>
            <a:off x="5784785" y="3011795"/>
            <a:ext cx="1315094" cy="3126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A36472-CD51-7343-A8D8-0BC6439867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684" b="68328"/>
          <a:stretch/>
        </p:blipFill>
        <p:spPr>
          <a:xfrm>
            <a:off x="2350821" y="2743200"/>
            <a:ext cx="4749058" cy="386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4AF939-1682-E54E-8B30-2F032F1AE7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2376"/>
          <a:stretch/>
        </p:blipFill>
        <p:spPr>
          <a:xfrm>
            <a:off x="344557" y="2061439"/>
            <a:ext cx="6883400" cy="9103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75259F-04CB-6546-B5D0-F0BAB79704FF}"/>
              </a:ext>
            </a:extLst>
          </p:cNvPr>
          <p:cNvSpPr/>
          <p:nvPr/>
        </p:nvSpPr>
        <p:spPr>
          <a:xfrm>
            <a:off x="240339" y="1570913"/>
            <a:ext cx="422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3050" indent="-273050">
              <a:buFont typeface="+mj-lt"/>
              <a:buAutoNum type="arabicPeriod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Liste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médias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acesso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de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todos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alunos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diagrama.jpg">
            <a:extLst>
              <a:ext uri="{FF2B5EF4-FFF2-40B4-BE49-F238E27FC236}">
                <a16:creationId xmlns:a16="http://schemas.microsoft.com/office/drawing/2014/main" id="{07BEC556-8545-C54E-8FB7-E926730733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3180" y="1570913"/>
            <a:ext cx="2334491" cy="1650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65DC2A-8ACF-B146-99B7-1B38C18BE4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99" r="24600"/>
          <a:stretch/>
        </p:blipFill>
        <p:spPr>
          <a:xfrm>
            <a:off x="381000" y="2441824"/>
            <a:ext cx="1241327" cy="365417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76EC57F-DEEE-F246-8ED8-80245AB87E79}"/>
              </a:ext>
            </a:extLst>
          </p:cNvPr>
          <p:cNvSpPr/>
          <p:nvPr/>
        </p:nvSpPr>
        <p:spPr>
          <a:xfrm>
            <a:off x="344557" y="3886201"/>
            <a:ext cx="798443" cy="38271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C8EFFC-92A9-1645-8E71-480DF618891C}"/>
              </a:ext>
            </a:extLst>
          </p:cNvPr>
          <p:cNvSpPr/>
          <p:nvPr/>
        </p:nvSpPr>
        <p:spPr>
          <a:xfrm>
            <a:off x="343804" y="5562600"/>
            <a:ext cx="798443" cy="33855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2BDFD6-C086-7341-BE97-12B4AD0D31BF}"/>
              </a:ext>
            </a:extLst>
          </p:cNvPr>
          <p:cNvSpPr/>
          <p:nvPr/>
        </p:nvSpPr>
        <p:spPr>
          <a:xfrm>
            <a:off x="5715000" y="4953000"/>
            <a:ext cx="798443" cy="3048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724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/>
          <p:cNvSpPr txBox="1">
            <a:spLocks noGrp="1" noChangeArrowheads="1"/>
          </p:cNvSpPr>
          <p:nvPr>
            <p:ph idx="1"/>
          </p:nvPr>
        </p:nvSpPr>
        <p:spPr bwMode="auto">
          <a:xfrm>
            <a:off x="304800" y="1905000"/>
            <a:ext cx="82296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normAutofit/>
          </a:bodyPr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68338" indent="-325438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020763" indent="-3492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O comando </a:t>
            </a:r>
            <a:r>
              <a:rPr lang="pt-PT" sz="1600" b="1" dirty="0">
                <a:latin typeface="Calibri"/>
                <a:cs typeface="Calibri"/>
              </a:rPr>
              <a:t>WHERE </a:t>
            </a:r>
            <a:r>
              <a:rPr lang="pt-PT" sz="1600" dirty="0">
                <a:latin typeface="Calibri"/>
                <a:cs typeface="Calibri"/>
              </a:rPr>
              <a:t>permite selecionar um </a:t>
            </a:r>
            <a:r>
              <a:rPr lang="pt-PT" sz="1600" dirty="0" err="1">
                <a:latin typeface="Calibri"/>
                <a:cs typeface="Calibri"/>
              </a:rPr>
              <a:t>sub-conjunto</a:t>
            </a:r>
            <a:r>
              <a:rPr lang="pt-PT" sz="1600" dirty="0">
                <a:latin typeface="Calibri"/>
                <a:cs typeface="Calibri"/>
              </a:rPr>
              <a:t> de registos de uma </a:t>
            </a:r>
            <a:r>
              <a:rPr lang="pt-PT" sz="1600" dirty="0" err="1">
                <a:latin typeface="Calibri"/>
                <a:cs typeface="Calibri"/>
              </a:rPr>
              <a:t>relação</a:t>
            </a:r>
            <a:r>
              <a:rPr lang="pt-PT" sz="1600" dirty="0">
                <a:latin typeface="Calibri"/>
                <a:cs typeface="Calibri"/>
              </a:rPr>
              <a:t> que satisfazem uma determinada condição sobre alguns atributos. </a:t>
            </a:r>
          </a:p>
          <a:p>
            <a:pPr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A condição pode conter operadores de comparação (&lt;, &gt;, &lt;=, &lt;&gt;, ...) e pode ser composta usando </a:t>
            </a:r>
            <a:r>
              <a:rPr lang="pt-PT" sz="1600" b="1" dirty="0">
                <a:latin typeface="Calibri"/>
                <a:cs typeface="Calibri"/>
              </a:rPr>
              <a:t>AND</a:t>
            </a:r>
            <a:r>
              <a:rPr lang="pt-PT" sz="1600" dirty="0">
                <a:latin typeface="Calibri"/>
                <a:cs typeface="Calibri"/>
              </a:rPr>
              <a:t>, </a:t>
            </a:r>
            <a:r>
              <a:rPr lang="pt-PT" sz="1600" b="1" dirty="0">
                <a:latin typeface="Calibri"/>
                <a:cs typeface="Calibri"/>
              </a:rPr>
              <a:t>OR </a:t>
            </a:r>
            <a:r>
              <a:rPr lang="pt-PT" sz="1600" dirty="0">
                <a:latin typeface="Calibri"/>
                <a:cs typeface="Calibri"/>
              </a:rPr>
              <a:t>e </a:t>
            </a:r>
            <a:r>
              <a:rPr lang="pt-PT" sz="1600" b="1" dirty="0">
                <a:latin typeface="Calibri"/>
                <a:cs typeface="Calibri"/>
              </a:rPr>
              <a:t>NOT</a:t>
            </a:r>
            <a:r>
              <a:rPr lang="pt-PT" sz="1600" dirty="0">
                <a:latin typeface="Calibri"/>
                <a:cs typeface="Calibri"/>
              </a:rPr>
              <a:t>. </a:t>
            </a:r>
          </a:p>
          <a:p>
            <a:pPr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Permite também o uso  de </a:t>
            </a:r>
            <a:r>
              <a:rPr lang="pt-PT" sz="1600" b="1" dirty="0">
                <a:latin typeface="Calibri"/>
                <a:cs typeface="Calibri"/>
              </a:rPr>
              <a:t>IS NULL </a:t>
            </a:r>
            <a:r>
              <a:rPr lang="pt-PT" sz="1600" dirty="0">
                <a:latin typeface="Calibri"/>
                <a:cs typeface="Calibri"/>
              </a:rPr>
              <a:t>ou </a:t>
            </a:r>
            <a:r>
              <a:rPr lang="pt-PT" sz="1600" b="1" dirty="0">
                <a:latin typeface="Calibri"/>
                <a:cs typeface="Calibri"/>
              </a:rPr>
              <a:t>IS NOT NULL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371600"/>
            <a:ext cx="8229600" cy="914400"/>
          </a:xfrm>
        </p:spPr>
        <p:txBody>
          <a:bodyPr>
            <a:normAutofit/>
          </a:bodyPr>
          <a:lstStyle/>
          <a:p>
            <a:pPr lvl="1"/>
            <a:r>
              <a:rPr lang="pt-PT" sz="2800" kern="1200" dirty="0">
                <a:solidFill>
                  <a:schemeClr val="tx1"/>
                </a:solidFill>
                <a:latin typeface="Garamond" charset="0"/>
                <a:ea typeface="+mj-ea"/>
                <a:cs typeface="+mj-cs"/>
              </a:rPr>
              <a:t>WHERE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6B770-DF93-E743-B81E-02F310328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43"/>
          <a:stretch/>
        </p:blipFill>
        <p:spPr>
          <a:xfrm>
            <a:off x="685800" y="4343400"/>
            <a:ext cx="82042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C9CC9-0CC8-CA45-9F48-E1AC3AD53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9204"/>
          <a:stretch/>
        </p:blipFill>
        <p:spPr>
          <a:xfrm>
            <a:off x="4572000" y="4777409"/>
            <a:ext cx="4152900" cy="895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028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745FF9-3D32-7E40-B446-D11BC72F3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89" r="14551"/>
          <a:stretch/>
        </p:blipFill>
        <p:spPr>
          <a:xfrm>
            <a:off x="377688" y="3491120"/>
            <a:ext cx="7010400" cy="1085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022BA-81D9-CE47-B359-7EA204E57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8" b="34931"/>
          <a:stretch/>
        </p:blipFill>
        <p:spPr>
          <a:xfrm>
            <a:off x="377688" y="1509506"/>
            <a:ext cx="8204200" cy="1123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73125-BE50-3B45-BFFA-9F4DA78F3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1" r="11927" b="37169"/>
          <a:stretch/>
        </p:blipFill>
        <p:spPr>
          <a:xfrm>
            <a:off x="5155096" y="1900030"/>
            <a:ext cx="3657600" cy="1466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25D30-AFCB-734A-A9F7-3D976872B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319" r="11927"/>
          <a:stretch/>
        </p:blipFill>
        <p:spPr>
          <a:xfrm>
            <a:off x="5108712" y="4109416"/>
            <a:ext cx="3657600" cy="933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D8D8A2-CB14-1840-9F80-26012FA70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095460"/>
            <a:ext cx="7493000" cy="100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09B226-F900-CB48-A29E-8BCE622AB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035" y="5862015"/>
            <a:ext cx="36703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F861F6-E670-ED4C-A3B0-178DE4635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3"/>
          <a:stretch/>
        </p:blipFill>
        <p:spPr>
          <a:xfrm>
            <a:off x="192156" y="1676400"/>
            <a:ext cx="8759687" cy="2009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43F2A4-A7C3-4C40-AF09-37EF8AE1E4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430"/>
          <a:stretch/>
        </p:blipFill>
        <p:spPr>
          <a:xfrm>
            <a:off x="4724400" y="2167172"/>
            <a:ext cx="3060700" cy="88050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910ADB-5166-8443-858B-B649D1258C96}"/>
              </a:ext>
            </a:extLst>
          </p:cNvPr>
          <p:cNvCxnSpPr>
            <a:cxnSpLocks/>
          </p:cNvCxnSpPr>
          <p:nvPr/>
        </p:nvCxnSpPr>
        <p:spPr>
          <a:xfrm flipH="1">
            <a:off x="5926207" y="2694327"/>
            <a:ext cx="1066800" cy="904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5259BBE-1211-A54A-B4EF-A500EF74BFCE}"/>
              </a:ext>
            </a:extLst>
          </p:cNvPr>
          <p:cNvSpPr txBox="1"/>
          <p:nvPr/>
        </p:nvSpPr>
        <p:spPr>
          <a:xfrm>
            <a:off x="4111350" y="3558954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latin typeface="Calibri" panose="020F0502020204030204" pitchFamily="34" charset="0"/>
                <a:cs typeface="Calibri" panose="020F0502020204030204" pitchFamily="34" charset="0"/>
              </a:rPr>
              <a:t>Podemos dar um nome à coluna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5FB744-1707-DE4D-A70F-7558BF63D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199" y="4359432"/>
            <a:ext cx="5699263" cy="15281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BAE3A6-5A64-5D4D-819C-B96FFEA92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314" y="5181599"/>
            <a:ext cx="1574800" cy="11176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7B5BEB-299B-644A-BA63-4D46005F06AC}"/>
              </a:ext>
            </a:extLst>
          </p:cNvPr>
          <p:cNvCxnSpPr>
            <a:cxnSpLocks/>
          </p:cNvCxnSpPr>
          <p:nvPr/>
        </p:nvCxnSpPr>
        <p:spPr>
          <a:xfrm>
            <a:off x="5780156" y="3946347"/>
            <a:ext cx="146051" cy="44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411933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Report.potx</Template>
  <TotalTime>0</TotalTime>
  <Words>2919</Words>
  <Application>Microsoft Office PowerPoint</Application>
  <PresentationFormat>On-screen Show (4:3)</PresentationFormat>
  <Paragraphs>365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Courier New</vt:lpstr>
      <vt:lpstr>Garamond</vt:lpstr>
      <vt:lpstr>Georgia</vt:lpstr>
      <vt:lpstr>Wingdings</vt:lpstr>
      <vt:lpstr>Project Status Report</vt:lpstr>
      <vt:lpstr>BASE DE DADOS</vt:lpstr>
      <vt:lpstr>Conceitos base</vt:lpstr>
      <vt:lpstr>PowerPoint Presentation</vt:lpstr>
      <vt:lpstr>Consultas de dados numa BDR</vt:lpstr>
      <vt:lpstr>PowerPoint Presentation</vt:lpstr>
      <vt:lpstr>PowerPoint Presentation</vt:lpstr>
      <vt:lpstr>WHERE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</vt:lpstr>
      <vt:lpstr>Query the database</vt:lpstr>
      <vt:lpstr>Current status of the database</vt:lpstr>
      <vt:lpstr>Current status of the database</vt:lpstr>
      <vt:lpstr>Produto cartesiano / Cartesian product (FROM)</vt:lpstr>
      <vt:lpstr>Join, natural join, selection (WHERE)</vt:lpstr>
      <vt:lpstr>Join, natural join, selection (WHERE)</vt:lpstr>
      <vt:lpstr>Join, natural join, selection (WHERE)</vt:lpstr>
      <vt:lpstr>Join, natural join, selection (WHERE)</vt:lpstr>
      <vt:lpstr>Join, natural join, selection (WHERE)</vt:lpstr>
      <vt:lpstr>Join, natural join, selection (WHERE)</vt:lpstr>
      <vt:lpstr>Join, natural join, selection (WHERE)</vt:lpstr>
      <vt:lpstr>Join, natural join, selection (WHERE)</vt:lpstr>
      <vt:lpstr>Join, natural join, selection (WHERE)</vt:lpstr>
      <vt:lpstr>Query criteria, selection (WHERE)</vt:lpstr>
      <vt:lpstr>Aggregation, clustering, grouping (GROUP BY)</vt:lpstr>
      <vt:lpstr>Aggregation, clustering, grouping (GROUP BY)</vt:lpstr>
      <vt:lpstr>Aggregation, clustering, grouping (GROUP BY)</vt:lpstr>
      <vt:lpstr>Aggregation, clustering, grouping (GROUP BY)</vt:lpstr>
      <vt:lpstr>Projection, settle result set attributes (SELECT fields)</vt:lpstr>
      <vt:lpstr>Name of the students who are enrolled in the first semester of 2020 to courses summing up more than 10 ECTS credits?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DADOS</dc:title>
  <dc:creator/>
  <cp:lastModifiedBy/>
  <cp:revision>10</cp:revision>
  <dcterms:created xsi:type="dcterms:W3CDTF">2010-02-01T21:08:06Z</dcterms:created>
  <dcterms:modified xsi:type="dcterms:W3CDTF">2021-11-07T19:17:00Z</dcterms:modified>
</cp:coreProperties>
</file>